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Roboto Bold" charset="1" panose="02000000000000000000"/>
      <p:regular r:id="rId17"/>
    </p:embeddedFont>
    <p:embeddedFont>
      <p:font typeface="Roboto" charset="1" panose="02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10.png" Type="http://schemas.openxmlformats.org/officeDocument/2006/relationships/image"/><Relationship Id="rId4"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0028766" y="-5114975"/>
            <a:ext cx="24031566" cy="20516950"/>
          </a:xfrm>
          <a:custGeom>
            <a:avLst/>
            <a:gdLst/>
            <a:ahLst/>
            <a:cxnLst/>
            <a:rect r="r" b="b" t="t" l="l"/>
            <a:pathLst>
              <a:path h="20516950" w="24031566">
                <a:moveTo>
                  <a:pt x="0" y="0"/>
                </a:moveTo>
                <a:lnTo>
                  <a:pt x="24031567" y="0"/>
                </a:lnTo>
                <a:lnTo>
                  <a:pt x="24031567" y="20516950"/>
                </a:lnTo>
                <a:lnTo>
                  <a:pt x="0" y="20516950"/>
                </a:lnTo>
                <a:lnTo>
                  <a:pt x="0" y="0"/>
                </a:lnTo>
                <a:close/>
              </a:path>
            </a:pathLst>
          </a:custGeom>
          <a:blipFill>
            <a:blip r:embed="rId2"/>
            <a:stretch>
              <a:fillRect l="0" t="0" r="0" b="0"/>
            </a:stretch>
          </a:blipFill>
        </p:spPr>
      </p:sp>
      <p:sp>
        <p:nvSpPr>
          <p:cNvPr name="TextBox 3" id="3"/>
          <p:cNvSpPr txBox="true"/>
          <p:nvPr/>
        </p:nvSpPr>
        <p:spPr>
          <a:xfrm rot="0">
            <a:off x="2646145" y="2817935"/>
            <a:ext cx="12609872" cy="3006327"/>
          </a:xfrm>
          <a:prstGeom prst="rect">
            <a:avLst/>
          </a:prstGeom>
        </p:spPr>
        <p:txBody>
          <a:bodyPr anchor="t" rtlCol="false" tIns="0" lIns="0" bIns="0" rIns="0">
            <a:spAutoFit/>
          </a:bodyPr>
          <a:lstStyle/>
          <a:p>
            <a:pPr algn="ctr">
              <a:lnSpc>
                <a:spcPts val="11544"/>
              </a:lnSpc>
            </a:pPr>
            <a:r>
              <a:rPr lang="en-US" b="true" sz="11544" spc="-484">
                <a:solidFill>
                  <a:srgbClr val="FFFFFF"/>
                </a:solidFill>
                <a:latin typeface="Roboto Bold"/>
                <a:ea typeface="Roboto Bold"/>
                <a:cs typeface="Roboto Bold"/>
                <a:sym typeface="Roboto Bold"/>
              </a:rPr>
              <a:t>TƯƠNG QUAN PEARSON</a:t>
            </a:r>
          </a:p>
        </p:txBody>
      </p:sp>
      <p:sp>
        <p:nvSpPr>
          <p:cNvPr name="TextBox 4" id="4"/>
          <p:cNvSpPr txBox="true"/>
          <p:nvPr/>
        </p:nvSpPr>
        <p:spPr>
          <a:xfrm rot="0">
            <a:off x="8402241" y="5890937"/>
            <a:ext cx="1724859" cy="471808"/>
          </a:xfrm>
          <a:prstGeom prst="rect">
            <a:avLst/>
          </a:prstGeom>
        </p:spPr>
        <p:txBody>
          <a:bodyPr anchor="t" rtlCol="false" tIns="0" lIns="0" bIns="0" rIns="0">
            <a:spAutoFit/>
          </a:bodyPr>
          <a:lstStyle/>
          <a:p>
            <a:pPr algn="l">
              <a:lnSpc>
                <a:spcPts val="3575"/>
              </a:lnSpc>
            </a:pPr>
            <a:r>
              <a:rPr lang="en-US" sz="3575" spc="-150" b="true">
                <a:solidFill>
                  <a:srgbClr val="FFFFFF"/>
                </a:solidFill>
                <a:latin typeface="Roboto Bold"/>
                <a:ea typeface="Roboto Bold"/>
                <a:cs typeface="Roboto Bold"/>
                <a:sym typeface="Roboto Bold"/>
              </a:rPr>
              <a:t>Nhóm 15</a:t>
            </a:r>
          </a:p>
        </p:txBody>
      </p:sp>
      <p:sp>
        <p:nvSpPr>
          <p:cNvPr name="TextBox 5" id="5"/>
          <p:cNvSpPr txBox="true"/>
          <p:nvPr/>
        </p:nvSpPr>
        <p:spPr>
          <a:xfrm rot="0">
            <a:off x="1028700" y="432599"/>
            <a:ext cx="1161455" cy="197485"/>
          </a:xfrm>
          <a:prstGeom prst="rect">
            <a:avLst/>
          </a:prstGeom>
        </p:spPr>
        <p:txBody>
          <a:bodyPr anchor="t" rtlCol="false" tIns="0" lIns="0" bIns="0" rIns="0">
            <a:spAutoFit/>
          </a:bodyPr>
          <a:lstStyle/>
          <a:p>
            <a:pPr algn="l">
              <a:lnSpc>
                <a:spcPts val="1400"/>
              </a:lnSpc>
            </a:pPr>
            <a:r>
              <a:rPr lang="en-US" sz="1400" spc="-58" b="true">
                <a:solidFill>
                  <a:srgbClr val="FFFFFF"/>
                </a:solidFill>
                <a:latin typeface="Roboto Bold"/>
                <a:ea typeface="Roboto Bold"/>
                <a:cs typeface="Roboto Bold"/>
                <a:sym typeface="Roboto Bold"/>
              </a:rPr>
              <a:t>Khai phá dữ liệu</a:t>
            </a:r>
          </a:p>
        </p:txBody>
      </p:sp>
      <p:sp>
        <p:nvSpPr>
          <p:cNvPr name="TextBox 6" id="6"/>
          <p:cNvSpPr txBox="true"/>
          <p:nvPr/>
        </p:nvSpPr>
        <p:spPr>
          <a:xfrm rot="0">
            <a:off x="16097845" y="432599"/>
            <a:ext cx="1161455" cy="197485"/>
          </a:xfrm>
          <a:prstGeom prst="rect">
            <a:avLst/>
          </a:prstGeom>
        </p:spPr>
        <p:txBody>
          <a:bodyPr anchor="t" rtlCol="false" tIns="0" lIns="0" bIns="0" rIns="0">
            <a:spAutoFit/>
          </a:bodyPr>
          <a:lstStyle/>
          <a:p>
            <a:pPr algn="r">
              <a:lnSpc>
                <a:spcPts val="1400"/>
              </a:lnSpc>
            </a:pPr>
            <a:r>
              <a:rPr lang="en-US" b="true" sz="1400" spc="-58">
                <a:solidFill>
                  <a:srgbClr val="FFFFFF"/>
                </a:solidFill>
                <a:latin typeface="Roboto Bold"/>
                <a:ea typeface="Roboto Bold"/>
                <a:cs typeface="Roboto Bold"/>
                <a:sym typeface="Roboto Bold"/>
              </a:rPr>
              <a:t>Khai phá dữ liệu</a:t>
            </a:r>
          </a:p>
        </p:txBody>
      </p:sp>
      <p:sp>
        <p:nvSpPr>
          <p:cNvPr name="TextBox 7" id="7"/>
          <p:cNvSpPr txBox="true"/>
          <p:nvPr/>
        </p:nvSpPr>
        <p:spPr>
          <a:xfrm rot="0">
            <a:off x="8563273" y="432599"/>
            <a:ext cx="1161455" cy="197485"/>
          </a:xfrm>
          <a:prstGeom prst="rect">
            <a:avLst/>
          </a:prstGeom>
        </p:spPr>
        <p:txBody>
          <a:bodyPr anchor="t" rtlCol="false" tIns="0" lIns="0" bIns="0" rIns="0">
            <a:spAutoFit/>
          </a:bodyPr>
          <a:lstStyle/>
          <a:p>
            <a:pPr algn="ctr">
              <a:lnSpc>
                <a:spcPts val="1400"/>
              </a:lnSpc>
            </a:pPr>
            <a:r>
              <a:rPr lang="en-US" b="true" sz="1400" spc="-58">
                <a:solidFill>
                  <a:srgbClr val="FFFFFF"/>
                </a:solidFill>
                <a:latin typeface="Roboto Bold"/>
                <a:ea typeface="Roboto Bold"/>
                <a:cs typeface="Roboto Bold"/>
                <a:sym typeface="Roboto Bold"/>
              </a:rPr>
              <a:t>Khai phá dữ liệu</a:t>
            </a:r>
          </a:p>
        </p:txBody>
      </p:sp>
      <p:sp>
        <p:nvSpPr>
          <p:cNvPr name="TextBox 8" id="8"/>
          <p:cNvSpPr txBox="true"/>
          <p:nvPr/>
        </p:nvSpPr>
        <p:spPr>
          <a:xfrm rot="0">
            <a:off x="773530" y="7738787"/>
            <a:ext cx="3745230" cy="2090163"/>
          </a:xfrm>
          <a:prstGeom prst="rect">
            <a:avLst/>
          </a:prstGeom>
        </p:spPr>
        <p:txBody>
          <a:bodyPr anchor="t" rtlCol="false" tIns="0" lIns="0" bIns="0" rIns="0">
            <a:spAutoFit/>
          </a:bodyPr>
          <a:lstStyle/>
          <a:p>
            <a:pPr algn="l">
              <a:lnSpc>
                <a:spcPts val="4182"/>
              </a:lnSpc>
            </a:pPr>
            <a:r>
              <a:rPr lang="en-US" sz="3075" spc="-129">
                <a:solidFill>
                  <a:srgbClr val="FFFFFF"/>
                </a:solidFill>
                <a:latin typeface="Roboto"/>
                <a:ea typeface="Roboto"/>
                <a:cs typeface="Roboto"/>
                <a:sym typeface="Roboto"/>
              </a:rPr>
              <a:t>Thành viên:</a:t>
            </a:r>
          </a:p>
          <a:p>
            <a:pPr algn="l" marL="663925" indent="-331962" lvl="1">
              <a:lnSpc>
                <a:spcPts val="4182"/>
              </a:lnSpc>
              <a:buAutoNum type="arabicPeriod" startAt="1"/>
            </a:pPr>
            <a:r>
              <a:rPr lang="en-US" sz="3075" spc="-129">
                <a:solidFill>
                  <a:srgbClr val="FFFFFF"/>
                </a:solidFill>
                <a:latin typeface="Roboto"/>
                <a:ea typeface="Roboto"/>
                <a:cs typeface="Roboto"/>
                <a:sym typeface="Roboto"/>
              </a:rPr>
              <a:t>Trần Công Minh</a:t>
            </a:r>
          </a:p>
          <a:p>
            <a:pPr algn="l" marL="663925" indent="-331962" lvl="1">
              <a:lnSpc>
                <a:spcPts val="4182"/>
              </a:lnSpc>
              <a:buAutoNum type="arabicPeriod" startAt="1"/>
            </a:pPr>
            <a:r>
              <a:rPr lang="en-US" sz="3075" spc="-129">
                <a:solidFill>
                  <a:srgbClr val="FFFFFF"/>
                </a:solidFill>
                <a:latin typeface="Roboto"/>
                <a:ea typeface="Roboto"/>
                <a:cs typeface="Roboto"/>
                <a:sym typeface="Roboto"/>
              </a:rPr>
              <a:t>Lê Đức Trung</a:t>
            </a:r>
          </a:p>
          <a:p>
            <a:pPr algn="l" marL="663925" indent="-331962" lvl="1">
              <a:lnSpc>
                <a:spcPts val="4182"/>
              </a:lnSpc>
              <a:buAutoNum type="arabicPeriod" startAt="1"/>
            </a:pPr>
            <a:r>
              <a:rPr lang="en-US" sz="3075" spc="-129">
                <a:solidFill>
                  <a:srgbClr val="FFFFFF"/>
                </a:solidFill>
                <a:latin typeface="Roboto"/>
                <a:ea typeface="Roboto"/>
                <a:cs typeface="Roboto"/>
                <a:sym typeface="Roboto"/>
              </a:rPr>
              <a:t>Nguyễn Hữu Thắng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5601520" y="-4700724"/>
            <a:ext cx="27404400" cy="17945260"/>
          </a:xfrm>
          <a:custGeom>
            <a:avLst/>
            <a:gdLst/>
            <a:ahLst/>
            <a:cxnLst/>
            <a:rect r="r" b="b" t="t" l="l"/>
            <a:pathLst>
              <a:path h="17945260" w="27404400">
                <a:moveTo>
                  <a:pt x="0" y="0"/>
                </a:moveTo>
                <a:lnTo>
                  <a:pt x="27404401" y="0"/>
                </a:lnTo>
                <a:lnTo>
                  <a:pt x="27404401" y="17945260"/>
                </a:lnTo>
                <a:lnTo>
                  <a:pt x="0" y="17945260"/>
                </a:lnTo>
                <a:lnTo>
                  <a:pt x="0" y="0"/>
                </a:lnTo>
                <a:close/>
              </a:path>
            </a:pathLst>
          </a:custGeom>
          <a:blipFill>
            <a:blip r:embed="rId2"/>
            <a:stretch>
              <a:fillRect l="0" t="-20819" r="0" b="-20819"/>
            </a:stretch>
          </a:blipFill>
          <a:ln cap="sq">
            <a:noFill/>
            <a:prstDash val="solid"/>
            <a:miter/>
          </a:ln>
        </p:spPr>
      </p:sp>
      <p:sp>
        <p:nvSpPr>
          <p:cNvPr name="Freeform 3" id="3"/>
          <p:cNvSpPr/>
          <p:nvPr/>
        </p:nvSpPr>
        <p:spPr>
          <a:xfrm flipH="false" flipV="false" rot="0">
            <a:off x="1028700" y="578014"/>
            <a:ext cx="15862179" cy="8069883"/>
          </a:xfrm>
          <a:custGeom>
            <a:avLst/>
            <a:gdLst/>
            <a:ahLst/>
            <a:cxnLst/>
            <a:rect r="r" b="b" t="t" l="l"/>
            <a:pathLst>
              <a:path h="8069883" w="15862179">
                <a:moveTo>
                  <a:pt x="0" y="0"/>
                </a:moveTo>
                <a:lnTo>
                  <a:pt x="15862179" y="0"/>
                </a:lnTo>
                <a:lnTo>
                  <a:pt x="15862179" y="8069884"/>
                </a:lnTo>
                <a:lnTo>
                  <a:pt x="0" y="8069884"/>
                </a:lnTo>
                <a:lnTo>
                  <a:pt x="0" y="0"/>
                </a:lnTo>
                <a:close/>
              </a:path>
            </a:pathLst>
          </a:custGeom>
          <a:blipFill>
            <a:blip r:embed="rId3"/>
            <a:stretch>
              <a:fillRect l="0" t="0" r="0" b="0"/>
            </a:stretch>
          </a:blipFill>
        </p:spPr>
      </p:sp>
      <p:sp>
        <p:nvSpPr>
          <p:cNvPr name="TextBox 4" id="4"/>
          <p:cNvSpPr txBox="true"/>
          <p:nvPr/>
        </p:nvSpPr>
        <p:spPr>
          <a:xfrm rot="0">
            <a:off x="1441002" y="9055418"/>
            <a:ext cx="7306270" cy="472439"/>
          </a:xfrm>
          <a:prstGeom prst="rect">
            <a:avLst/>
          </a:prstGeom>
        </p:spPr>
        <p:txBody>
          <a:bodyPr anchor="t" rtlCol="false" tIns="0" lIns="0" bIns="0" rIns="0">
            <a:spAutoFit/>
          </a:bodyPr>
          <a:lstStyle/>
          <a:p>
            <a:pPr algn="ctr">
              <a:lnSpc>
                <a:spcPts val="3599"/>
              </a:lnSpc>
              <a:spcBef>
                <a:spcPct val="0"/>
              </a:spcBef>
            </a:pPr>
            <a:r>
              <a:rPr lang="en-US" b="true" sz="3599" spc="-151">
                <a:solidFill>
                  <a:srgbClr val="FFFFFF"/>
                </a:solidFill>
                <a:latin typeface="Roboto Bold"/>
                <a:ea typeface="Roboto Bold"/>
                <a:cs typeface="Roboto Bold"/>
                <a:sym typeface="Roboto Bold"/>
              </a:rPr>
              <a:t>=&gt; </a:t>
            </a:r>
            <a:r>
              <a:rPr lang="en-US" b="true" sz="3599" spc="-151">
                <a:solidFill>
                  <a:srgbClr val="FFFFFF"/>
                </a:solidFill>
                <a:latin typeface="Roboto Bold"/>
                <a:ea typeface="Roboto Bold"/>
                <a:cs typeface="Roboto Bold"/>
                <a:sym typeface="Roboto Bold"/>
              </a:rPr>
              <a:t>r = 0.996: Tương quan dương mạnh.</a:t>
            </a:r>
          </a:p>
        </p:txBody>
      </p:sp>
    </p:spTree>
  </p:cSld>
  <p:clrMapOvr>
    <a:masterClrMapping/>
  </p:clrMapOvr>
  <p:transition spd="slow">
    <p:push dir="l"/>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3050415" y="-3643609"/>
            <a:ext cx="10020390" cy="7287218"/>
          </a:xfrm>
          <a:custGeom>
            <a:avLst/>
            <a:gdLst/>
            <a:ahLst/>
            <a:cxnLst/>
            <a:rect r="r" b="b" t="t" l="l"/>
            <a:pathLst>
              <a:path h="7287218" w="10020390">
                <a:moveTo>
                  <a:pt x="0" y="0"/>
                </a:moveTo>
                <a:lnTo>
                  <a:pt x="10020390" y="0"/>
                </a:lnTo>
                <a:lnTo>
                  <a:pt x="10020390" y="7287218"/>
                </a:lnTo>
                <a:lnTo>
                  <a:pt x="0" y="7287218"/>
                </a:lnTo>
                <a:lnTo>
                  <a:pt x="0" y="0"/>
                </a:lnTo>
                <a:close/>
              </a:path>
            </a:pathLst>
          </a:custGeom>
          <a:blipFill>
            <a:blip r:embed="rId2"/>
            <a:stretch>
              <a:fillRect l="0" t="-8698" r="0" b="-8698"/>
            </a:stretch>
          </a:blipFill>
        </p:spPr>
      </p:sp>
      <p:sp>
        <p:nvSpPr>
          <p:cNvPr name="TextBox 3" id="3"/>
          <p:cNvSpPr txBox="true"/>
          <p:nvPr/>
        </p:nvSpPr>
        <p:spPr>
          <a:xfrm rot="0">
            <a:off x="583229" y="2686050"/>
            <a:ext cx="17121543" cy="6572250"/>
          </a:xfrm>
          <a:prstGeom prst="rect">
            <a:avLst/>
          </a:prstGeom>
        </p:spPr>
        <p:txBody>
          <a:bodyPr anchor="t" rtlCol="false" tIns="0" lIns="0" bIns="0" rIns="0">
            <a:spAutoFit/>
          </a:bodyPr>
          <a:lstStyle/>
          <a:p>
            <a:pPr algn="l" marL="863599" indent="-431800" lvl="1">
              <a:lnSpc>
                <a:spcPts val="6599"/>
              </a:lnSpc>
              <a:buFont typeface="Arial"/>
              <a:buChar char="•"/>
            </a:pPr>
            <a:r>
              <a:rPr lang="en-US" sz="3999" spc="-167">
                <a:solidFill>
                  <a:srgbClr val="FFFFFF"/>
                </a:solidFill>
                <a:latin typeface="Roboto"/>
                <a:ea typeface="Roboto"/>
                <a:cs typeface="Roboto"/>
                <a:sym typeface="Roboto"/>
              </a:rPr>
              <a:t>Tương quan Pea</a:t>
            </a:r>
            <a:r>
              <a:rPr lang="en-US" sz="3999" spc="-167" strike="noStrike" u="none">
                <a:solidFill>
                  <a:srgbClr val="FFFFFF"/>
                </a:solidFill>
                <a:latin typeface="Roboto"/>
                <a:ea typeface="Roboto"/>
                <a:cs typeface="Roboto"/>
                <a:sym typeface="Roboto"/>
              </a:rPr>
              <a:t>rson là một công cụ đơn giản nhưng hiệu quả để đo lường mối quan hệ tuyến tính giữa hai biến số.</a:t>
            </a:r>
          </a:p>
          <a:p>
            <a:pPr algn="l" marL="863599" indent="-431800" lvl="1">
              <a:lnSpc>
                <a:spcPts val="6599"/>
              </a:lnSpc>
              <a:buFont typeface="Arial"/>
              <a:buChar char="•"/>
            </a:pPr>
            <a:r>
              <a:rPr lang="en-US" sz="3999" spc="-167" strike="noStrike" u="none">
                <a:solidFill>
                  <a:srgbClr val="FFFFFF"/>
                </a:solidFill>
                <a:latin typeface="Roboto"/>
                <a:ea typeface="Roboto"/>
                <a:cs typeface="Roboto"/>
                <a:sym typeface="Roboto"/>
              </a:rPr>
              <a:t>Trong khai phá dữ liệu, nó hỗ trợ từ việc phân tích khám phá, chọn lọc đặc trưng đến đo lường sự tương đồng giữa các đối tượng.</a:t>
            </a:r>
          </a:p>
          <a:p>
            <a:pPr algn="l" marL="863599" indent="-431800" lvl="1">
              <a:lnSpc>
                <a:spcPts val="6599"/>
              </a:lnSpc>
              <a:buFont typeface="Arial"/>
              <a:buChar char="•"/>
            </a:pPr>
            <a:r>
              <a:rPr lang="en-US" sz="3999" spc="-167" strike="noStrike" u="none">
                <a:solidFill>
                  <a:srgbClr val="FFFFFF"/>
                </a:solidFill>
                <a:latin typeface="Roboto"/>
                <a:ea typeface="Roboto"/>
                <a:cs typeface="Roboto"/>
                <a:sym typeface="Roboto"/>
              </a:rPr>
              <a:t>Tuy nhiên, cần chú ý đến các giả định (mối quan hệ tuyến tính, không có outlier) và không nên suy ra quan hệ nhân quả từ tương quan.</a:t>
            </a:r>
          </a:p>
          <a:p>
            <a:pPr algn="l" marL="863599" indent="-431800" lvl="1">
              <a:lnSpc>
                <a:spcPts val="6599"/>
              </a:lnSpc>
              <a:buFont typeface="Arial"/>
              <a:buChar char="•"/>
            </a:pPr>
            <a:r>
              <a:rPr lang="en-US" sz="3999" spc="-167" strike="noStrike" u="none">
                <a:solidFill>
                  <a:srgbClr val="FFFFFF"/>
                </a:solidFill>
                <a:latin typeface="Roboto"/>
                <a:ea typeface="Roboto"/>
                <a:cs typeface="Roboto"/>
                <a:sym typeface="Roboto"/>
              </a:rPr>
              <a:t>Đây là một bước nền tảng quan trọng trong quá trình khai phá tri thức từ dữ liệu.</a:t>
            </a:r>
          </a:p>
          <a:p>
            <a:pPr algn="l" marL="0" indent="0" lvl="0">
              <a:lnSpc>
                <a:spcPts val="6599"/>
              </a:lnSpc>
            </a:pPr>
          </a:p>
        </p:txBody>
      </p:sp>
      <p:sp>
        <p:nvSpPr>
          <p:cNvPr name="TextBox 4" id="4"/>
          <p:cNvSpPr txBox="true"/>
          <p:nvPr/>
        </p:nvSpPr>
        <p:spPr>
          <a:xfrm rot="0">
            <a:off x="6843177" y="604049"/>
            <a:ext cx="4601647" cy="1339849"/>
          </a:xfrm>
          <a:prstGeom prst="rect">
            <a:avLst/>
          </a:prstGeom>
        </p:spPr>
        <p:txBody>
          <a:bodyPr anchor="t" rtlCol="false" tIns="0" lIns="0" bIns="0" rIns="0">
            <a:spAutoFit/>
          </a:bodyPr>
          <a:lstStyle/>
          <a:p>
            <a:pPr algn="ctr">
              <a:lnSpc>
                <a:spcPts val="9999"/>
              </a:lnSpc>
            </a:pPr>
            <a:r>
              <a:rPr lang="en-US" b="true" sz="9999" spc="-419">
                <a:solidFill>
                  <a:srgbClr val="FFFFFF"/>
                </a:solidFill>
                <a:latin typeface="Roboto Bold"/>
                <a:ea typeface="Roboto Bold"/>
                <a:cs typeface="Roboto Bold"/>
                <a:sym typeface="Roboto Bold"/>
              </a:rPr>
              <a:t>Kết Luận</a:t>
            </a:r>
          </a:p>
        </p:txBody>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693583" y="-11224988"/>
            <a:ext cx="34111196" cy="27885902"/>
          </a:xfrm>
          <a:custGeom>
            <a:avLst/>
            <a:gdLst/>
            <a:ahLst/>
            <a:cxnLst/>
            <a:rect r="r" b="b" t="t" l="l"/>
            <a:pathLst>
              <a:path h="27885902" w="34111196">
                <a:moveTo>
                  <a:pt x="0" y="0"/>
                </a:moveTo>
                <a:lnTo>
                  <a:pt x="34111196" y="0"/>
                </a:lnTo>
                <a:lnTo>
                  <a:pt x="34111196" y="27885902"/>
                </a:lnTo>
                <a:lnTo>
                  <a:pt x="0" y="27885902"/>
                </a:lnTo>
                <a:lnTo>
                  <a:pt x="0" y="0"/>
                </a:lnTo>
                <a:close/>
              </a:path>
            </a:pathLst>
          </a:custGeom>
          <a:blipFill>
            <a:blip r:embed="rId2"/>
            <a:stretch>
              <a:fillRect l="0" t="0" r="0" b="0"/>
            </a:stretch>
          </a:blipFill>
          <a:ln cap="sq">
            <a:noFill/>
            <a:prstDash val="solid"/>
            <a:miter/>
          </a:ln>
        </p:spPr>
      </p:sp>
      <p:sp>
        <p:nvSpPr>
          <p:cNvPr name="TextBox 3" id="3"/>
          <p:cNvSpPr txBox="true"/>
          <p:nvPr/>
        </p:nvSpPr>
        <p:spPr>
          <a:xfrm rot="0">
            <a:off x="1028700" y="7440785"/>
            <a:ext cx="16230600" cy="3771806"/>
          </a:xfrm>
          <a:prstGeom prst="rect">
            <a:avLst/>
          </a:prstGeom>
        </p:spPr>
        <p:txBody>
          <a:bodyPr anchor="t" rtlCol="false" tIns="0" lIns="0" bIns="0" rIns="0">
            <a:spAutoFit/>
          </a:bodyPr>
          <a:lstStyle/>
          <a:p>
            <a:pPr algn="l" marL="0" indent="0" lvl="0">
              <a:lnSpc>
                <a:spcPts val="9896"/>
              </a:lnSpc>
              <a:spcBef>
                <a:spcPct val="0"/>
              </a:spcBef>
            </a:pPr>
            <a:r>
              <a:rPr lang="en-US" b="true" sz="9896" spc="-415">
                <a:solidFill>
                  <a:srgbClr val="FFFFFF"/>
                </a:solidFill>
                <a:latin typeface="Roboto Bold"/>
                <a:ea typeface="Roboto Bold"/>
                <a:cs typeface="Roboto Bold"/>
                <a:sym typeface="Roboto Bold"/>
              </a:rPr>
              <a:t>Định Nghĩa Tương Qua</a:t>
            </a:r>
            <a:r>
              <a:rPr lang="en-US" b="true" sz="9896" spc="-415" strike="noStrike" u="none">
                <a:solidFill>
                  <a:srgbClr val="FFFFFF"/>
                </a:solidFill>
                <a:latin typeface="Roboto Bold"/>
                <a:ea typeface="Roboto Bold"/>
                <a:cs typeface="Roboto Bold"/>
                <a:sym typeface="Roboto Bold"/>
              </a:rPr>
              <a:t>n Pearson</a:t>
            </a:r>
          </a:p>
          <a:p>
            <a:pPr algn="l" marL="0" indent="0" lvl="0">
              <a:lnSpc>
                <a:spcPts val="9596"/>
              </a:lnSpc>
              <a:spcBef>
                <a:spcPct val="0"/>
              </a:spcBef>
            </a:pPr>
          </a:p>
        </p:txBody>
      </p:sp>
      <p:sp>
        <p:nvSpPr>
          <p:cNvPr name="TextBox 4" id="4"/>
          <p:cNvSpPr txBox="true"/>
          <p:nvPr/>
        </p:nvSpPr>
        <p:spPr>
          <a:xfrm rot="0">
            <a:off x="1028700" y="432599"/>
            <a:ext cx="1130856" cy="197485"/>
          </a:xfrm>
          <a:prstGeom prst="rect">
            <a:avLst/>
          </a:prstGeom>
        </p:spPr>
        <p:txBody>
          <a:bodyPr anchor="t" rtlCol="false" tIns="0" lIns="0" bIns="0" rIns="0">
            <a:spAutoFit/>
          </a:bodyPr>
          <a:lstStyle/>
          <a:p>
            <a:pPr algn="l">
              <a:lnSpc>
                <a:spcPts val="1400"/>
              </a:lnSpc>
            </a:pPr>
            <a:r>
              <a:rPr lang="en-US" sz="1400" spc="-58" b="true">
                <a:solidFill>
                  <a:srgbClr val="FFFFFF"/>
                </a:solidFill>
                <a:latin typeface="Roboto Bold"/>
                <a:ea typeface="Roboto Bold"/>
                <a:cs typeface="Roboto Bold"/>
                <a:sym typeface="Roboto Bold"/>
              </a:rPr>
              <a:t>company name</a:t>
            </a:r>
          </a:p>
        </p:txBody>
      </p:sp>
      <p:sp>
        <p:nvSpPr>
          <p:cNvPr name="TextBox 5" id="5"/>
          <p:cNvSpPr txBox="true"/>
          <p:nvPr/>
        </p:nvSpPr>
        <p:spPr>
          <a:xfrm rot="0">
            <a:off x="16881157" y="432599"/>
            <a:ext cx="378143" cy="197485"/>
          </a:xfrm>
          <a:prstGeom prst="rect">
            <a:avLst/>
          </a:prstGeom>
        </p:spPr>
        <p:txBody>
          <a:bodyPr anchor="t" rtlCol="false" tIns="0" lIns="0" bIns="0" rIns="0">
            <a:spAutoFit/>
          </a:bodyPr>
          <a:lstStyle/>
          <a:p>
            <a:pPr algn="r">
              <a:lnSpc>
                <a:spcPts val="1400"/>
              </a:lnSpc>
            </a:pPr>
            <a:r>
              <a:rPr lang="en-US" b="true" sz="1400" spc="-58">
                <a:solidFill>
                  <a:srgbClr val="FFFFFF"/>
                </a:solidFill>
                <a:latin typeface="Roboto Bold"/>
                <a:ea typeface="Roboto Bold"/>
                <a:cs typeface="Roboto Bold"/>
                <a:sym typeface="Roboto Bold"/>
              </a:rPr>
              <a:t>2024</a:t>
            </a:r>
          </a:p>
        </p:txBody>
      </p:sp>
      <p:sp>
        <p:nvSpPr>
          <p:cNvPr name="TextBox 6" id="6"/>
          <p:cNvSpPr txBox="true"/>
          <p:nvPr/>
        </p:nvSpPr>
        <p:spPr>
          <a:xfrm rot="0">
            <a:off x="8527316" y="432599"/>
            <a:ext cx="1233368" cy="197485"/>
          </a:xfrm>
          <a:prstGeom prst="rect">
            <a:avLst/>
          </a:prstGeom>
        </p:spPr>
        <p:txBody>
          <a:bodyPr anchor="t" rtlCol="false" tIns="0" lIns="0" bIns="0" rIns="0">
            <a:spAutoFit/>
          </a:bodyPr>
          <a:lstStyle/>
          <a:p>
            <a:pPr algn="ctr">
              <a:lnSpc>
                <a:spcPts val="1400"/>
              </a:lnSpc>
            </a:pPr>
            <a:r>
              <a:rPr lang="en-US" b="true" sz="1400" spc="-58">
                <a:solidFill>
                  <a:srgbClr val="FFFFFF"/>
                </a:solidFill>
                <a:latin typeface="Roboto Bold"/>
                <a:ea typeface="Roboto Bold"/>
                <a:cs typeface="Roboto Bold"/>
                <a:sym typeface="Roboto Bold"/>
              </a:rPr>
              <a:t>minimalist slides</a:t>
            </a:r>
          </a:p>
        </p:txBody>
      </p:sp>
    </p:spTree>
  </p:cSld>
  <p:clrMapOvr>
    <a:masterClrMapping/>
  </p:clrMapOvr>
  <p:transition spd="slow">
    <p:push dir="l"/>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4386154" y="-1797061"/>
            <a:ext cx="17511970" cy="13471670"/>
          </a:xfrm>
          <a:custGeom>
            <a:avLst/>
            <a:gdLst/>
            <a:ahLst/>
            <a:cxnLst/>
            <a:rect r="r" b="b" t="t" l="l"/>
            <a:pathLst>
              <a:path h="13471670" w="17511970">
                <a:moveTo>
                  <a:pt x="0" y="0"/>
                </a:moveTo>
                <a:lnTo>
                  <a:pt x="17511970" y="0"/>
                </a:lnTo>
                <a:lnTo>
                  <a:pt x="17511970" y="13471669"/>
                </a:lnTo>
                <a:lnTo>
                  <a:pt x="0" y="13471669"/>
                </a:lnTo>
                <a:lnTo>
                  <a:pt x="0" y="0"/>
                </a:lnTo>
                <a:close/>
              </a:path>
            </a:pathLst>
          </a:custGeom>
          <a:blipFill>
            <a:blip r:embed="rId2"/>
            <a:stretch>
              <a:fillRect l="0" t="-5489" r="0" b="-5489"/>
            </a:stretch>
          </a:blipFill>
        </p:spPr>
      </p:sp>
      <p:sp>
        <p:nvSpPr>
          <p:cNvPr name="TextBox 3" id="3"/>
          <p:cNvSpPr txBox="true"/>
          <p:nvPr/>
        </p:nvSpPr>
        <p:spPr>
          <a:xfrm rot="0">
            <a:off x="1028700" y="971550"/>
            <a:ext cx="16927854" cy="2908934"/>
          </a:xfrm>
          <a:prstGeom prst="rect">
            <a:avLst/>
          </a:prstGeom>
        </p:spPr>
        <p:txBody>
          <a:bodyPr anchor="t" rtlCol="false" tIns="0" lIns="0" bIns="0" rIns="0">
            <a:spAutoFit/>
          </a:bodyPr>
          <a:lstStyle/>
          <a:p>
            <a:pPr algn="l" marL="0" indent="0" lvl="0">
              <a:lnSpc>
                <a:spcPts val="4620"/>
              </a:lnSpc>
            </a:pPr>
            <a:r>
              <a:rPr lang="en-US" sz="3500">
                <a:solidFill>
                  <a:srgbClr val="FFFFFF"/>
                </a:solidFill>
                <a:latin typeface="Roboto"/>
                <a:ea typeface="Roboto"/>
                <a:cs typeface="Roboto"/>
                <a:sym typeface="Roboto"/>
              </a:rPr>
              <a:t>Tương</a:t>
            </a:r>
            <a:r>
              <a:rPr lang="en-US" sz="3500" strike="noStrike" u="none">
                <a:solidFill>
                  <a:srgbClr val="FFFFFF"/>
                </a:solidFill>
                <a:latin typeface="Roboto"/>
                <a:ea typeface="Roboto"/>
                <a:cs typeface="Roboto"/>
                <a:sym typeface="Roboto"/>
              </a:rPr>
              <a:t> quan Pearson là một cách để đo lường mối quan hệ giữa hai thứ (gọi là biến số) mà chúng ta có thể đếm được, nhằm xem chúng có thay đổi cùng nhau hay không và thay đổi theo cách nào. Nói đơn giản, nó giúp chúng ta hiểu liệu khi một thứ tăng lên, thứ kia có tăng theo, giảm đi, hay chẳng liên quan gì đến nhau.</a:t>
            </a:r>
          </a:p>
          <a:p>
            <a:pPr algn="l" marL="0" indent="0" lvl="0">
              <a:lnSpc>
                <a:spcPts val="4620"/>
              </a:lnSpc>
            </a:pPr>
          </a:p>
        </p:txBody>
      </p:sp>
      <p:sp>
        <p:nvSpPr>
          <p:cNvPr name="TextBox 4" id="4"/>
          <p:cNvSpPr txBox="true"/>
          <p:nvPr/>
        </p:nvSpPr>
        <p:spPr>
          <a:xfrm rot="0">
            <a:off x="1028700" y="432599"/>
            <a:ext cx="1534120" cy="197485"/>
          </a:xfrm>
          <a:prstGeom prst="rect">
            <a:avLst/>
          </a:prstGeom>
        </p:spPr>
        <p:txBody>
          <a:bodyPr anchor="t" rtlCol="false" tIns="0" lIns="0" bIns="0" rIns="0">
            <a:spAutoFit/>
          </a:bodyPr>
          <a:lstStyle/>
          <a:p>
            <a:pPr algn="l">
              <a:lnSpc>
                <a:spcPts val="1400"/>
              </a:lnSpc>
            </a:pPr>
            <a:r>
              <a:rPr lang="en-US" sz="1400" spc="-58" b="true">
                <a:solidFill>
                  <a:srgbClr val="FFFFFF"/>
                </a:solidFill>
                <a:latin typeface="Roboto Bold"/>
                <a:ea typeface="Roboto Bold"/>
                <a:cs typeface="Roboto Bold"/>
                <a:sym typeface="Roboto Bold"/>
              </a:rPr>
              <a:t>Tương quan Pearson</a:t>
            </a:r>
          </a:p>
        </p:txBody>
      </p:sp>
      <p:sp>
        <p:nvSpPr>
          <p:cNvPr name="TextBox 5" id="5"/>
          <p:cNvSpPr txBox="true"/>
          <p:nvPr/>
        </p:nvSpPr>
        <p:spPr>
          <a:xfrm rot="0">
            <a:off x="15725180" y="432599"/>
            <a:ext cx="1534120" cy="197485"/>
          </a:xfrm>
          <a:prstGeom prst="rect">
            <a:avLst/>
          </a:prstGeom>
        </p:spPr>
        <p:txBody>
          <a:bodyPr anchor="t" rtlCol="false" tIns="0" lIns="0" bIns="0" rIns="0">
            <a:spAutoFit/>
          </a:bodyPr>
          <a:lstStyle/>
          <a:p>
            <a:pPr algn="r">
              <a:lnSpc>
                <a:spcPts val="1400"/>
              </a:lnSpc>
            </a:pPr>
            <a:r>
              <a:rPr lang="en-US" b="true" sz="1400" spc="-58">
                <a:solidFill>
                  <a:srgbClr val="FFFFFF"/>
                </a:solidFill>
                <a:latin typeface="Roboto Bold"/>
                <a:ea typeface="Roboto Bold"/>
                <a:cs typeface="Roboto Bold"/>
                <a:sym typeface="Roboto Bold"/>
              </a:rPr>
              <a:t>Tương quan Pearson</a:t>
            </a:r>
          </a:p>
        </p:txBody>
      </p:sp>
      <p:sp>
        <p:nvSpPr>
          <p:cNvPr name="TextBox 6" id="6"/>
          <p:cNvSpPr txBox="true"/>
          <p:nvPr/>
        </p:nvSpPr>
        <p:spPr>
          <a:xfrm rot="0">
            <a:off x="8563273" y="432599"/>
            <a:ext cx="1161455" cy="197485"/>
          </a:xfrm>
          <a:prstGeom prst="rect">
            <a:avLst/>
          </a:prstGeom>
        </p:spPr>
        <p:txBody>
          <a:bodyPr anchor="t" rtlCol="false" tIns="0" lIns="0" bIns="0" rIns="0">
            <a:spAutoFit/>
          </a:bodyPr>
          <a:lstStyle/>
          <a:p>
            <a:pPr algn="ctr">
              <a:lnSpc>
                <a:spcPts val="1400"/>
              </a:lnSpc>
            </a:pPr>
            <a:r>
              <a:rPr lang="en-US" b="true" sz="1400" spc="-58">
                <a:solidFill>
                  <a:srgbClr val="FFFFFF"/>
                </a:solidFill>
                <a:latin typeface="Roboto Bold"/>
                <a:ea typeface="Roboto Bold"/>
                <a:cs typeface="Roboto Bold"/>
                <a:sym typeface="Roboto Bold"/>
              </a:rPr>
              <a:t>Khai phá dữ liệu</a:t>
            </a:r>
          </a:p>
        </p:txBody>
      </p:sp>
      <p:sp>
        <p:nvSpPr>
          <p:cNvPr name="TextBox 7" id="7"/>
          <p:cNvSpPr txBox="true"/>
          <p:nvPr/>
        </p:nvSpPr>
        <p:spPr>
          <a:xfrm rot="0">
            <a:off x="1028700" y="3683858"/>
            <a:ext cx="16230600" cy="431350"/>
          </a:xfrm>
          <a:prstGeom prst="rect">
            <a:avLst/>
          </a:prstGeom>
        </p:spPr>
        <p:txBody>
          <a:bodyPr anchor="t" rtlCol="false" tIns="0" lIns="0" bIns="0" rIns="0">
            <a:spAutoFit/>
          </a:bodyPr>
          <a:lstStyle/>
          <a:p>
            <a:pPr algn="l">
              <a:lnSpc>
                <a:spcPts val="3107"/>
              </a:lnSpc>
              <a:spcBef>
                <a:spcPct val="0"/>
              </a:spcBef>
            </a:pPr>
            <a:r>
              <a:rPr lang="en-US" b="true" sz="3107" spc="-130">
                <a:solidFill>
                  <a:srgbClr val="FFFFFF"/>
                </a:solidFill>
                <a:latin typeface="Roboto Bold"/>
                <a:ea typeface="Roboto Bold"/>
                <a:cs typeface="Roboto Bold"/>
                <a:sym typeface="Roboto Bold"/>
              </a:rPr>
              <a:t>Hệ số tương quan Pearson r có g</a:t>
            </a:r>
            <a:r>
              <a:rPr lang="en-US" b="true" sz="3107" spc="-130">
                <a:solidFill>
                  <a:srgbClr val="FFFFFF"/>
                </a:solidFill>
                <a:latin typeface="Roboto Bold"/>
                <a:ea typeface="Roboto Bold"/>
                <a:cs typeface="Roboto Bold"/>
                <a:sym typeface="Roboto Bold"/>
              </a:rPr>
              <a:t>iá trị dao động từ -1 đến 1</a:t>
            </a:r>
          </a:p>
        </p:txBody>
      </p:sp>
      <p:sp>
        <p:nvSpPr>
          <p:cNvPr name="TextBox 8" id="8"/>
          <p:cNvSpPr txBox="true"/>
          <p:nvPr/>
        </p:nvSpPr>
        <p:spPr>
          <a:xfrm rot="0">
            <a:off x="693025" y="4421733"/>
            <a:ext cx="16566275" cy="5530475"/>
          </a:xfrm>
          <a:prstGeom prst="rect">
            <a:avLst/>
          </a:prstGeom>
        </p:spPr>
        <p:txBody>
          <a:bodyPr anchor="t" rtlCol="false" tIns="0" lIns="0" bIns="0" rIns="0">
            <a:spAutoFit/>
          </a:bodyPr>
          <a:lstStyle/>
          <a:p>
            <a:pPr algn="l" marL="802516" indent="-401258" lvl="1">
              <a:lnSpc>
                <a:spcPts val="5538"/>
              </a:lnSpc>
              <a:buFont typeface="Arial"/>
              <a:buChar char="•"/>
            </a:pPr>
            <a:r>
              <a:rPr lang="en-US" sz="3717" spc="-156">
                <a:solidFill>
                  <a:srgbClr val="FFFFFF"/>
                </a:solidFill>
                <a:latin typeface="Roboto"/>
                <a:ea typeface="Roboto"/>
                <a:cs typeface="Roboto"/>
                <a:sym typeface="Roboto"/>
              </a:rPr>
              <a:t>Nếu </a:t>
            </a:r>
            <a:r>
              <a:rPr lang="en-US" sz="3717" spc="-156">
                <a:solidFill>
                  <a:srgbClr val="FFFFFF"/>
                </a:solidFill>
                <a:latin typeface="Roboto"/>
                <a:ea typeface="Roboto"/>
                <a:cs typeface="Roboto"/>
                <a:sym typeface="Roboto"/>
              </a:rPr>
              <a:t>r càng tiến về 1, -1: tương quan tuyến tính càng mạnh, càng chặt chẽ. Tiến về 1 là tương quan dương, tiến về -1 là tương quan âm.</a:t>
            </a:r>
          </a:p>
          <a:p>
            <a:pPr algn="l" marL="802516" indent="-401258" lvl="1">
              <a:lnSpc>
                <a:spcPts val="5538"/>
              </a:lnSpc>
              <a:buFont typeface="Arial"/>
              <a:buChar char="•"/>
            </a:pPr>
            <a:r>
              <a:rPr lang="en-US" sz="3717" spc="-156">
                <a:solidFill>
                  <a:srgbClr val="FFFFFF"/>
                </a:solidFill>
                <a:latin typeface="Roboto"/>
                <a:ea typeface="Roboto"/>
                <a:cs typeface="Roboto"/>
                <a:sym typeface="Roboto"/>
              </a:rPr>
              <a:t>Nếu r càng tiến về 0: tương quan tuyến tính càng yếu.</a:t>
            </a:r>
          </a:p>
          <a:p>
            <a:pPr algn="l" marL="802516" indent="-401258" lvl="1">
              <a:lnSpc>
                <a:spcPts val="5538"/>
              </a:lnSpc>
              <a:buFont typeface="Arial"/>
              <a:buChar char="•"/>
            </a:pPr>
            <a:r>
              <a:rPr lang="en-US" sz="3717" spc="-156">
                <a:solidFill>
                  <a:srgbClr val="FFFFFF"/>
                </a:solidFill>
                <a:latin typeface="Roboto"/>
                <a:ea typeface="Roboto"/>
                <a:cs typeface="Roboto"/>
                <a:sym typeface="Roboto"/>
              </a:rPr>
              <a:t>Nếu r = 1: tương quan tuyến tính tuyệt đối, khi biểu diễn trên đồ thị phân tán Scatter, các điểm biểu diễn sẽ nhập lại thành 1 đường thẳng.</a:t>
            </a:r>
          </a:p>
          <a:p>
            <a:pPr algn="l" marL="802516" indent="-401258" lvl="1">
              <a:lnSpc>
                <a:spcPts val="5538"/>
              </a:lnSpc>
              <a:buFont typeface="Arial"/>
              <a:buChar char="•"/>
            </a:pPr>
            <a:r>
              <a:rPr lang="en-US" sz="3717" spc="-156">
                <a:solidFill>
                  <a:srgbClr val="FFFFFF"/>
                </a:solidFill>
                <a:latin typeface="Roboto"/>
                <a:ea typeface="Roboto"/>
                <a:cs typeface="Roboto"/>
                <a:sym typeface="Roboto"/>
              </a:rPr>
              <a:t>Nếu r = 0: không có mối tương quan tuyến tính. Lúc này sẽ có hai tình huống xảy ra. Một, không có một mối liên hệ nào giữa hai biến. Hai, giữa chúng có mối liên hệ phi tuyến.</a:t>
            </a:r>
          </a:p>
        </p:txBody>
      </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4386154" y="-1797061"/>
            <a:ext cx="17511970" cy="13471670"/>
          </a:xfrm>
          <a:custGeom>
            <a:avLst/>
            <a:gdLst/>
            <a:ahLst/>
            <a:cxnLst/>
            <a:rect r="r" b="b" t="t" l="l"/>
            <a:pathLst>
              <a:path h="13471670" w="17511970">
                <a:moveTo>
                  <a:pt x="0" y="0"/>
                </a:moveTo>
                <a:lnTo>
                  <a:pt x="17511970" y="0"/>
                </a:lnTo>
                <a:lnTo>
                  <a:pt x="17511970" y="13471669"/>
                </a:lnTo>
                <a:lnTo>
                  <a:pt x="0" y="13471669"/>
                </a:lnTo>
                <a:lnTo>
                  <a:pt x="0" y="0"/>
                </a:lnTo>
                <a:close/>
              </a:path>
            </a:pathLst>
          </a:custGeom>
          <a:blipFill>
            <a:blip r:embed="rId2"/>
            <a:stretch>
              <a:fillRect l="0" t="-5489" r="0" b="-5489"/>
            </a:stretch>
          </a:blipFill>
        </p:spPr>
      </p:sp>
      <p:sp>
        <p:nvSpPr>
          <p:cNvPr name="Freeform 3" id="3"/>
          <p:cNvSpPr/>
          <p:nvPr/>
        </p:nvSpPr>
        <p:spPr>
          <a:xfrm flipH="false" flipV="false" rot="0">
            <a:off x="8605986" y="2018280"/>
            <a:ext cx="8653314" cy="5840987"/>
          </a:xfrm>
          <a:custGeom>
            <a:avLst/>
            <a:gdLst/>
            <a:ahLst/>
            <a:cxnLst/>
            <a:rect r="r" b="b" t="t" l="l"/>
            <a:pathLst>
              <a:path h="5840987" w="8653314">
                <a:moveTo>
                  <a:pt x="0" y="0"/>
                </a:moveTo>
                <a:lnTo>
                  <a:pt x="8653314" y="0"/>
                </a:lnTo>
                <a:lnTo>
                  <a:pt x="8653314" y="5840987"/>
                </a:lnTo>
                <a:lnTo>
                  <a:pt x="0" y="5840987"/>
                </a:lnTo>
                <a:lnTo>
                  <a:pt x="0" y="0"/>
                </a:lnTo>
                <a:close/>
              </a:path>
            </a:pathLst>
          </a:custGeom>
          <a:blipFill>
            <a:blip r:embed="rId3"/>
            <a:stretch>
              <a:fillRect l="0" t="0" r="0" b="0"/>
            </a:stretch>
          </a:blipFill>
        </p:spPr>
      </p:sp>
      <p:sp>
        <p:nvSpPr>
          <p:cNvPr name="TextBox 4" id="4"/>
          <p:cNvSpPr txBox="true"/>
          <p:nvPr/>
        </p:nvSpPr>
        <p:spPr>
          <a:xfrm rot="0">
            <a:off x="1028700" y="432599"/>
            <a:ext cx="1534120" cy="197485"/>
          </a:xfrm>
          <a:prstGeom prst="rect">
            <a:avLst/>
          </a:prstGeom>
        </p:spPr>
        <p:txBody>
          <a:bodyPr anchor="t" rtlCol="false" tIns="0" lIns="0" bIns="0" rIns="0">
            <a:spAutoFit/>
          </a:bodyPr>
          <a:lstStyle/>
          <a:p>
            <a:pPr algn="l">
              <a:lnSpc>
                <a:spcPts val="1400"/>
              </a:lnSpc>
            </a:pPr>
            <a:r>
              <a:rPr lang="en-US" sz="1400" spc="-58" b="true">
                <a:solidFill>
                  <a:srgbClr val="FFFFFF"/>
                </a:solidFill>
                <a:latin typeface="Roboto Bold"/>
                <a:ea typeface="Roboto Bold"/>
                <a:cs typeface="Roboto Bold"/>
                <a:sym typeface="Roboto Bold"/>
              </a:rPr>
              <a:t>Tương quan Pearson</a:t>
            </a:r>
          </a:p>
        </p:txBody>
      </p:sp>
      <p:sp>
        <p:nvSpPr>
          <p:cNvPr name="TextBox 5" id="5"/>
          <p:cNvSpPr txBox="true"/>
          <p:nvPr/>
        </p:nvSpPr>
        <p:spPr>
          <a:xfrm rot="0">
            <a:off x="15725180" y="432599"/>
            <a:ext cx="1534120" cy="197485"/>
          </a:xfrm>
          <a:prstGeom prst="rect">
            <a:avLst/>
          </a:prstGeom>
        </p:spPr>
        <p:txBody>
          <a:bodyPr anchor="t" rtlCol="false" tIns="0" lIns="0" bIns="0" rIns="0">
            <a:spAutoFit/>
          </a:bodyPr>
          <a:lstStyle/>
          <a:p>
            <a:pPr algn="r">
              <a:lnSpc>
                <a:spcPts val="1400"/>
              </a:lnSpc>
            </a:pPr>
            <a:r>
              <a:rPr lang="en-US" b="true" sz="1400" spc="-58">
                <a:solidFill>
                  <a:srgbClr val="FFFFFF"/>
                </a:solidFill>
                <a:latin typeface="Roboto Bold"/>
                <a:ea typeface="Roboto Bold"/>
                <a:cs typeface="Roboto Bold"/>
                <a:sym typeface="Roboto Bold"/>
              </a:rPr>
              <a:t>Tương quan Pearson</a:t>
            </a:r>
          </a:p>
        </p:txBody>
      </p:sp>
      <p:sp>
        <p:nvSpPr>
          <p:cNvPr name="TextBox 6" id="6"/>
          <p:cNvSpPr txBox="true"/>
          <p:nvPr/>
        </p:nvSpPr>
        <p:spPr>
          <a:xfrm rot="0">
            <a:off x="8563273" y="432599"/>
            <a:ext cx="1161455" cy="197485"/>
          </a:xfrm>
          <a:prstGeom prst="rect">
            <a:avLst/>
          </a:prstGeom>
        </p:spPr>
        <p:txBody>
          <a:bodyPr anchor="t" rtlCol="false" tIns="0" lIns="0" bIns="0" rIns="0">
            <a:spAutoFit/>
          </a:bodyPr>
          <a:lstStyle/>
          <a:p>
            <a:pPr algn="ctr">
              <a:lnSpc>
                <a:spcPts val="1400"/>
              </a:lnSpc>
            </a:pPr>
            <a:r>
              <a:rPr lang="en-US" b="true" sz="1400" spc="-58">
                <a:solidFill>
                  <a:srgbClr val="FFFFFF"/>
                </a:solidFill>
                <a:latin typeface="Roboto Bold"/>
                <a:ea typeface="Roboto Bold"/>
                <a:cs typeface="Roboto Bold"/>
                <a:sym typeface="Roboto Bold"/>
              </a:rPr>
              <a:t>Khai phá dữ liệu</a:t>
            </a:r>
          </a:p>
        </p:txBody>
      </p:sp>
      <p:sp>
        <p:nvSpPr>
          <p:cNvPr name="TextBox 7" id="7"/>
          <p:cNvSpPr txBox="true"/>
          <p:nvPr/>
        </p:nvSpPr>
        <p:spPr>
          <a:xfrm rot="0">
            <a:off x="860862" y="923925"/>
            <a:ext cx="7702410" cy="8705348"/>
          </a:xfrm>
          <a:prstGeom prst="rect">
            <a:avLst/>
          </a:prstGeom>
        </p:spPr>
        <p:txBody>
          <a:bodyPr anchor="t" rtlCol="false" tIns="0" lIns="0" bIns="0" rIns="0">
            <a:spAutoFit/>
          </a:bodyPr>
          <a:lstStyle/>
          <a:p>
            <a:pPr algn="l" marL="672980" indent="-336490" lvl="1">
              <a:lnSpc>
                <a:spcPts val="4644"/>
              </a:lnSpc>
              <a:buFont typeface="Arial"/>
              <a:buChar char="•"/>
            </a:pPr>
            <a:r>
              <a:rPr lang="en-US" sz="3117" spc="-130">
                <a:solidFill>
                  <a:srgbClr val="FFFFFF"/>
                </a:solidFill>
                <a:latin typeface="Roboto"/>
                <a:ea typeface="Roboto"/>
                <a:cs typeface="Roboto"/>
                <a:sym typeface="Roboto"/>
              </a:rPr>
              <a:t>Nếu </a:t>
            </a:r>
            <a:r>
              <a:rPr lang="en-US" sz="3117" spc="-130">
                <a:solidFill>
                  <a:srgbClr val="FFFFFF"/>
                </a:solidFill>
                <a:latin typeface="Roboto"/>
                <a:ea typeface="Roboto"/>
                <a:cs typeface="Roboto"/>
                <a:sym typeface="Roboto"/>
              </a:rPr>
              <a:t>r càng tiến về 1, -1: tương quan tuyến tính càng mạnh, càng chặt chẽ. Tiến về 1 là tương quan dương, tiến về -1 là tương quan âm.</a:t>
            </a:r>
          </a:p>
          <a:p>
            <a:pPr algn="l" marL="672980" indent="-336490" lvl="1">
              <a:lnSpc>
                <a:spcPts val="4644"/>
              </a:lnSpc>
              <a:buFont typeface="Arial"/>
              <a:buChar char="•"/>
            </a:pPr>
            <a:r>
              <a:rPr lang="en-US" sz="3117" spc="-130">
                <a:solidFill>
                  <a:srgbClr val="FFFFFF"/>
                </a:solidFill>
                <a:latin typeface="Roboto"/>
                <a:ea typeface="Roboto"/>
                <a:cs typeface="Roboto"/>
                <a:sym typeface="Roboto"/>
              </a:rPr>
              <a:t>Nếu r càng tiến về 0: tương quan tuyến tính càng yếu.</a:t>
            </a:r>
          </a:p>
          <a:p>
            <a:pPr algn="l" marL="672980" indent="-336490" lvl="1">
              <a:lnSpc>
                <a:spcPts val="4644"/>
              </a:lnSpc>
              <a:buFont typeface="Arial"/>
              <a:buChar char="•"/>
            </a:pPr>
            <a:r>
              <a:rPr lang="en-US" sz="3117" spc="-130">
                <a:solidFill>
                  <a:srgbClr val="FFFFFF"/>
                </a:solidFill>
                <a:latin typeface="Roboto"/>
                <a:ea typeface="Roboto"/>
                <a:cs typeface="Roboto"/>
                <a:sym typeface="Roboto"/>
              </a:rPr>
              <a:t>Nếu r = 1: tương quan tuyến tính tuyệt đối, khi biểu diễn trên đồ thị phân tán Scatter, các điểm biểu diễn sẽ nhập lại thành 1 đường thẳng.</a:t>
            </a:r>
          </a:p>
          <a:p>
            <a:pPr algn="l" marL="672980" indent="-336490" lvl="1">
              <a:lnSpc>
                <a:spcPts val="4644"/>
              </a:lnSpc>
              <a:buFont typeface="Arial"/>
              <a:buChar char="•"/>
            </a:pPr>
            <a:r>
              <a:rPr lang="en-US" sz="3117" spc="-130">
                <a:solidFill>
                  <a:srgbClr val="FFFFFF"/>
                </a:solidFill>
                <a:latin typeface="Roboto"/>
                <a:ea typeface="Roboto"/>
                <a:cs typeface="Roboto"/>
                <a:sym typeface="Roboto"/>
              </a:rPr>
              <a:t>Nếu r = 0: không có mối tương quan tuyến tính. Lúc này sẽ có hai tình huống xảy ra. Một, không có một mối liên hệ nào giữa hai biến. Hai, giữa chúng có mối liên hệ phi tuyến.</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0">
            <a:off x="-8234864" y="-1031079"/>
            <a:ext cx="26151342" cy="18563688"/>
          </a:xfrm>
          <a:custGeom>
            <a:avLst/>
            <a:gdLst/>
            <a:ahLst/>
            <a:cxnLst/>
            <a:rect r="r" b="b" t="t" l="l"/>
            <a:pathLst>
              <a:path h="18563688" w="26151342">
                <a:moveTo>
                  <a:pt x="26151341" y="0"/>
                </a:moveTo>
                <a:lnTo>
                  <a:pt x="0" y="0"/>
                </a:lnTo>
                <a:lnTo>
                  <a:pt x="0" y="18563688"/>
                </a:lnTo>
                <a:lnTo>
                  <a:pt x="26151341" y="18563688"/>
                </a:lnTo>
                <a:lnTo>
                  <a:pt x="26151341" y="0"/>
                </a:lnTo>
                <a:close/>
              </a:path>
            </a:pathLst>
          </a:custGeom>
          <a:blipFill>
            <a:blip r:embed="rId2"/>
            <a:stretch>
              <a:fillRect l="0" t="-7582" r="0" b="-7582"/>
            </a:stretch>
          </a:blipFill>
          <a:ln cap="sq">
            <a:noFill/>
            <a:prstDash val="solid"/>
            <a:miter/>
          </a:ln>
        </p:spPr>
      </p:sp>
      <p:grpSp>
        <p:nvGrpSpPr>
          <p:cNvPr name="Group 3" id="3"/>
          <p:cNvGrpSpPr/>
          <p:nvPr/>
        </p:nvGrpSpPr>
        <p:grpSpPr>
          <a:xfrm rot="0">
            <a:off x="1115328" y="2111551"/>
            <a:ext cx="16109651" cy="4531683"/>
            <a:chOff x="0" y="0"/>
            <a:chExt cx="2856363" cy="803502"/>
          </a:xfrm>
        </p:grpSpPr>
        <p:sp>
          <p:nvSpPr>
            <p:cNvPr name="Freeform 4" id="4"/>
            <p:cNvSpPr/>
            <p:nvPr/>
          </p:nvSpPr>
          <p:spPr>
            <a:xfrm flipH="false" flipV="false" rot="0">
              <a:off x="0" y="0"/>
              <a:ext cx="2856363" cy="803502"/>
            </a:xfrm>
            <a:custGeom>
              <a:avLst/>
              <a:gdLst/>
              <a:ahLst/>
              <a:cxnLst/>
              <a:rect r="r" b="b" t="t" l="l"/>
              <a:pathLst>
                <a:path h="803502" w="2856363">
                  <a:moveTo>
                    <a:pt x="24509" y="0"/>
                  </a:moveTo>
                  <a:lnTo>
                    <a:pt x="2831854" y="0"/>
                  </a:lnTo>
                  <a:cubicBezTo>
                    <a:pt x="2845390" y="0"/>
                    <a:pt x="2856363" y="10973"/>
                    <a:pt x="2856363" y="24509"/>
                  </a:cubicBezTo>
                  <a:lnTo>
                    <a:pt x="2856363" y="778992"/>
                  </a:lnTo>
                  <a:cubicBezTo>
                    <a:pt x="2856363" y="785493"/>
                    <a:pt x="2853781" y="791727"/>
                    <a:pt x="2849184" y="796323"/>
                  </a:cubicBezTo>
                  <a:cubicBezTo>
                    <a:pt x="2844588" y="800920"/>
                    <a:pt x="2838354" y="803502"/>
                    <a:pt x="2831854" y="803502"/>
                  </a:cubicBezTo>
                  <a:lnTo>
                    <a:pt x="24509" y="803502"/>
                  </a:lnTo>
                  <a:cubicBezTo>
                    <a:pt x="18009" y="803502"/>
                    <a:pt x="11775" y="800920"/>
                    <a:pt x="7179" y="796323"/>
                  </a:cubicBezTo>
                  <a:cubicBezTo>
                    <a:pt x="2582" y="791727"/>
                    <a:pt x="0" y="785493"/>
                    <a:pt x="0" y="778992"/>
                  </a:cubicBezTo>
                  <a:lnTo>
                    <a:pt x="0" y="24509"/>
                  </a:lnTo>
                  <a:cubicBezTo>
                    <a:pt x="0" y="18009"/>
                    <a:pt x="2582" y="11775"/>
                    <a:pt x="7179" y="7179"/>
                  </a:cubicBezTo>
                  <a:cubicBezTo>
                    <a:pt x="11775" y="2582"/>
                    <a:pt x="18009" y="0"/>
                    <a:pt x="24509"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47625"/>
              <a:ext cx="2856363" cy="851127"/>
            </a:xfrm>
            <a:prstGeom prst="rect">
              <a:avLst/>
            </a:prstGeom>
          </p:spPr>
          <p:txBody>
            <a:bodyPr anchor="ctr" rtlCol="false" tIns="50800" lIns="50800" bIns="50800" rIns="50800"/>
            <a:lstStyle/>
            <a:p>
              <a:pPr algn="ctr">
                <a:lnSpc>
                  <a:spcPts val="2940"/>
                </a:lnSpc>
              </a:pPr>
            </a:p>
          </p:txBody>
        </p:sp>
      </p:grpSp>
      <p:sp>
        <p:nvSpPr>
          <p:cNvPr name="Freeform 6" id="6"/>
          <p:cNvSpPr/>
          <p:nvPr/>
        </p:nvSpPr>
        <p:spPr>
          <a:xfrm flipH="false" flipV="false" rot="0">
            <a:off x="9170153" y="2574717"/>
            <a:ext cx="7705162" cy="3490373"/>
          </a:xfrm>
          <a:custGeom>
            <a:avLst/>
            <a:gdLst/>
            <a:ahLst/>
            <a:cxnLst/>
            <a:rect r="r" b="b" t="t" l="l"/>
            <a:pathLst>
              <a:path h="3490373" w="7705162">
                <a:moveTo>
                  <a:pt x="0" y="0"/>
                </a:moveTo>
                <a:lnTo>
                  <a:pt x="7705163" y="0"/>
                </a:lnTo>
                <a:lnTo>
                  <a:pt x="7705163" y="3490373"/>
                </a:lnTo>
                <a:lnTo>
                  <a:pt x="0" y="3490373"/>
                </a:lnTo>
                <a:lnTo>
                  <a:pt x="0" y="0"/>
                </a:lnTo>
                <a:close/>
              </a:path>
            </a:pathLst>
          </a:custGeom>
          <a:blipFill>
            <a:blip r:embed="rId3"/>
            <a:stretch>
              <a:fillRect l="0" t="0" r="0" b="0"/>
            </a:stretch>
          </a:blipFill>
        </p:spPr>
      </p:sp>
      <p:sp>
        <p:nvSpPr>
          <p:cNvPr name="Freeform 7" id="7"/>
          <p:cNvSpPr/>
          <p:nvPr/>
        </p:nvSpPr>
        <p:spPr>
          <a:xfrm flipH="false" flipV="false" rot="0">
            <a:off x="1550814" y="3533129"/>
            <a:ext cx="7398273" cy="1716640"/>
          </a:xfrm>
          <a:custGeom>
            <a:avLst/>
            <a:gdLst/>
            <a:ahLst/>
            <a:cxnLst/>
            <a:rect r="r" b="b" t="t" l="l"/>
            <a:pathLst>
              <a:path h="1716640" w="7398273">
                <a:moveTo>
                  <a:pt x="0" y="0"/>
                </a:moveTo>
                <a:lnTo>
                  <a:pt x="7398273" y="0"/>
                </a:lnTo>
                <a:lnTo>
                  <a:pt x="7398273" y="1716640"/>
                </a:lnTo>
                <a:lnTo>
                  <a:pt x="0" y="1716640"/>
                </a:lnTo>
                <a:lnTo>
                  <a:pt x="0" y="0"/>
                </a:lnTo>
                <a:close/>
              </a:path>
            </a:pathLst>
          </a:custGeom>
          <a:blipFill>
            <a:blip r:embed="rId4"/>
            <a:stretch>
              <a:fillRect l="0" t="-908" r="0" b="-908"/>
            </a:stretch>
          </a:blipFill>
        </p:spPr>
      </p:sp>
      <p:sp>
        <p:nvSpPr>
          <p:cNvPr name="TextBox 8" id="8"/>
          <p:cNvSpPr txBox="true"/>
          <p:nvPr/>
        </p:nvSpPr>
        <p:spPr>
          <a:xfrm rot="0">
            <a:off x="6898173" y="825833"/>
            <a:ext cx="4318397" cy="1069976"/>
          </a:xfrm>
          <a:prstGeom prst="rect">
            <a:avLst/>
          </a:prstGeom>
        </p:spPr>
        <p:txBody>
          <a:bodyPr anchor="t" rtlCol="false" tIns="0" lIns="0" bIns="0" rIns="0">
            <a:spAutoFit/>
          </a:bodyPr>
          <a:lstStyle/>
          <a:p>
            <a:pPr algn="ctr">
              <a:lnSpc>
                <a:spcPts val="8000"/>
              </a:lnSpc>
            </a:pPr>
            <a:r>
              <a:rPr lang="en-US" b="true" sz="8000" spc="-336">
                <a:solidFill>
                  <a:srgbClr val="FFFFFF"/>
                </a:solidFill>
                <a:latin typeface="Roboto Bold"/>
                <a:ea typeface="Roboto Bold"/>
                <a:cs typeface="Roboto Bold"/>
                <a:sym typeface="Roboto Bold"/>
              </a:rPr>
              <a:t>Công thức</a:t>
            </a:r>
          </a:p>
        </p:txBody>
      </p:sp>
      <p:sp>
        <p:nvSpPr>
          <p:cNvPr name="TextBox 9" id="9"/>
          <p:cNvSpPr txBox="true"/>
          <p:nvPr/>
        </p:nvSpPr>
        <p:spPr>
          <a:xfrm rot="0">
            <a:off x="1115328" y="7109959"/>
            <a:ext cx="16109651" cy="1550532"/>
          </a:xfrm>
          <a:prstGeom prst="rect">
            <a:avLst/>
          </a:prstGeom>
        </p:spPr>
        <p:txBody>
          <a:bodyPr anchor="t" rtlCol="false" tIns="0" lIns="0" bIns="0" rIns="0">
            <a:spAutoFit/>
          </a:bodyPr>
          <a:lstStyle/>
          <a:p>
            <a:pPr algn="l">
              <a:lnSpc>
                <a:spcPts val="4044"/>
              </a:lnSpc>
              <a:spcBef>
                <a:spcPct val="0"/>
              </a:spcBef>
            </a:pPr>
            <a:r>
              <a:rPr lang="en-US" sz="4044" spc="-169">
                <a:solidFill>
                  <a:srgbClr val="FFFFFF"/>
                </a:solidFill>
                <a:latin typeface="Roboto"/>
                <a:ea typeface="Roboto"/>
                <a:cs typeface="Roboto"/>
                <a:sym typeface="Roboto"/>
              </a:rPr>
              <a:t>Ý nghĩa công thức: </a:t>
            </a:r>
          </a:p>
          <a:p>
            <a:pPr algn="l">
              <a:lnSpc>
                <a:spcPts val="4044"/>
              </a:lnSpc>
              <a:spcBef>
                <a:spcPct val="0"/>
              </a:spcBef>
            </a:pPr>
            <a:r>
              <a:rPr lang="en-US" sz="4044" spc="-169">
                <a:solidFill>
                  <a:srgbClr val="FFFFFF"/>
                </a:solidFill>
                <a:latin typeface="Roboto"/>
                <a:ea typeface="Roboto"/>
                <a:cs typeface="Roboto"/>
                <a:sym typeface="Roboto"/>
              </a:rPr>
              <a:t>Chuẩn hóa covariance (mức độ biến thiên chung của x và y) bằng tích của độ lệch chuẩn của x và y, đảm bảo r luôn nằm trong khoảng [-1, 1].</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2058792">
            <a:off x="-1186538" y="-12118675"/>
            <a:ext cx="21340665" cy="19793467"/>
          </a:xfrm>
          <a:custGeom>
            <a:avLst/>
            <a:gdLst/>
            <a:ahLst/>
            <a:cxnLst/>
            <a:rect r="r" b="b" t="t" l="l"/>
            <a:pathLst>
              <a:path h="19793467" w="21340665">
                <a:moveTo>
                  <a:pt x="0" y="0"/>
                </a:moveTo>
                <a:lnTo>
                  <a:pt x="21340665" y="0"/>
                </a:lnTo>
                <a:lnTo>
                  <a:pt x="21340665" y="19793467"/>
                </a:lnTo>
                <a:lnTo>
                  <a:pt x="0" y="19793467"/>
                </a:lnTo>
                <a:lnTo>
                  <a:pt x="0" y="0"/>
                </a:lnTo>
                <a:close/>
              </a:path>
            </a:pathLst>
          </a:custGeom>
          <a:blipFill>
            <a:blip r:embed="rId2"/>
            <a:stretch>
              <a:fillRect l="0" t="0" r="0" b="0"/>
            </a:stretch>
          </a:blipFill>
          <a:ln cap="sq">
            <a:noFill/>
            <a:prstDash val="solid"/>
            <a:miter/>
          </a:ln>
        </p:spPr>
      </p:sp>
      <p:grpSp>
        <p:nvGrpSpPr>
          <p:cNvPr name="Group 3" id="3"/>
          <p:cNvGrpSpPr/>
          <p:nvPr/>
        </p:nvGrpSpPr>
        <p:grpSpPr>
          <a:xfrm rot="0">
            <a:off x="1028700" y="1482735"/>
            <a:ext cx="7775506" cy="8327533"/>
            <a:chOff x="0" y="0"/>
            <a:chExt cx="1378656" cy="1476535"/>
          </a:xfrm>
        </p:grpSpPr>
        <p:sp>
          <p:nvSpPr>
            <p:cNvPr name="Freeform 4" id="4"/>
            <p:cNvSpPr/>
            <p:nvPr/>
          </p:nvSpPr>
          <p:spPr>
            <a:xfrm flipH="false" flipV="false" rot="0">
              <a:off x="0" y="0"/>
              <a:ext cx="1378656" cy="1476535"/>
            </a:xfrm>
            <a:custGeom>
              <a:avLst/>
              <a:gdLst/>
              <a:ahLst/>
              <a:cxnLst/>
              <a:rect r="r" b="b" t="t" l="l"/>
              <a:pathLst>
                <a:path h="1476535" w="1378656">
                  <a:moveTo>
                    <a:pt x="50780" y="0"/>
                  </a:moveTo>
                  <a:lnTo>
                    <a:pt x="1327876" y="0"/>
                  </a:lnTo>
                  <a:cubicBezTo>
                    <a:pt x="1355921" y="0"/>
                    <a:pt x="1378656" y="22735"/>
                    <a:pt x="1378656" y="50780"/>
                  </a:cubicBezTo>
                  <a:lnTo>
                    <a:pt x="1378656" y="1425755"/>
                  </a:lnTo>
                  <a:cubicBezTo>
                    <a:pt x="1378656" y="1453800"/>
                    <a:pt x="1355921" y="1476535"/>
                    <a:pt x="1327876" y="1476535"/>
                  </a:cubicBezTo>
                  <a:lnTo>
                    <a:pt x="50780" y="1476535"/>
                  </a:lnTo>
                  <a:cubicBezTo>
                    <a:pt x="22735" y="1476535"/>
                    <a:pt x="0" y="1453800"/>
                    <a:pt x="0" y="1425755"/>
                  </a:cubicBezTo>
                  <a:lnTo>
                    <a:pt x="0" y="50780"/>
                  </a:lnTo>
                  <a:cubicBezTo>
                    <a:pt x="0" y="22735"/>
                    <a:pt x="22735" y="0"/>
                    <a:pt x="50780"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47625"/>
              <a:ext cx="1378656" cy="1524160"/>
            </a:xfrm>
            <a:prstGeom prst="rect">
              <a:avLst/>
            </a:prstGeom>
          </p:spPr>
          <p:txBody>
            <a:bodyPr anchor="ctr" rtlCol="false" tIns="50800" lIns="50800" bIns="50800" rIns="50800"/>
            <a:lstStyle/>
            <a:p>
              <a:pPr algn="ctr">
                <a:lnSpc>
                  <a:spcPts val="2940"/>
                </a:lnSpc>
              </a:pPr>
            </a:p>
          </p:txBody>
        </p:sp>
      </p:grpSp>
      <p:sp>
        <p:nvSpPr>
          <p:cNvPr name="Freeform 6" id="6"/>
          <p:cNvSpPr/>
          <p:nvPr/>
        </p:nvSpPr>
        <p:spPr>
          <a:xfrm flipH="false" flipV="false" rot="0">
            <a:off x="9114467" y="2599344"/>
            <a:ext cx="8267143" cy="5911007"/>
          </a:xfrm>
          <a:custGeom>
            <a:avLst/>
            <a:gdLst/>
            <a:ahLst/>
            <a:cxnLst/>
            <a:rect r="r" b="b" t="t" l="l"/>
            <a:pathLst>
              <a:path h="5911007" w="8267143">
                <a:moveTo>
                  <a:pt x="0" y="0"/>
                </a:moveTo>
                <a:lnTo>
                  <a:pt x="8267143" y="0"/>
                </a:lnTo>
                <a:lnTo>
                  <a:pt x="8267143" y="5911007"/>
                </a:lnTo>
                <a:lnTo>
                  <a:pt x="0" y="5911007"/>
                </a:lnTo>
                <a:lnTo>
                  <a:pt x="0" y="0"/>
                </a:lnTo>
                <a:close/>
              </a:path>
            </a:pathLst>
          </a:custGeom>
          <a:blipFill>
            <a:blip r:embed="rId3"/>
            <a:stretch>
              <a:fillRect l="0" t="0" r="0" b="0"/>
            </a:stretch>
          </a:blipFill>
        </p:spPr>
      </p:sp>
      <p:sp>
        <p:nvSpPr>
          <p:cNvPr name="TextBox 7" id="7"/>
          <p:cNvSpPr txBox="true"/>
          <p:nvPr/>
        </p:nvSpPr>
        <p:spPr>
          <a:xfrm rot="0">
            <a:off x="1506567" y="1994188"/>
            <a:ext cx="6819771" cy="1286511"/>
          </a:xfrm>
          <a:prstGeom prst="rect">
            <a:avLst/>
          </a:prstGeom>
        </p:spPr>
        <p:txBody>
          <a:bodyPr anchor="t" rtlCol="false" tIns="0" lIns="0" bIns="0" rIns="0">
            <a:spAutoFit/>
          </a:bodyPr>
          <a:lstStyle/>
          <a:p>
            <a:pPr algn="l" marL="0" indent="0" lvl="0">
              <a:lnSpc>
                <a:spcPts val="4900"/>
              </a:lnSpc>
              <a:spcBef>
                <a:spcPct val="0"/>
              </a:spcBef>
            </a:pPr>
            <a:r>
              <a:rPr lang="en-US" sz="4900">
                <a:solidFill>
                  <a:srgbClr val="FFFFFF"/>
                </a:solidFill>
                <a:latin typeface="Roboto"/>
                <a:ea typeface="Roboto"/>
                <a:cs typeface="Roboto"/>
                <a:sym typeface="Roboto"/>
              </a:rPr>
              <a:t>Hướng của mố</a:t>
            </a:r>
            <a:r>
              <a:rPr lang="en-US" sz="4900" strike="noStrike" u="none">
                <a:solidFill>
                  <a:srgbClr val="FFFFFF"/>
                </a:solidFill>
                <a:latin typeface="Roboto"/>
                <a:ea typeface="Roboto"/>
                <a:cs typeface="Roboto"/>
                <a:sym typeface="Roboto"/>
              </a:rPr>
              <a:t>i quan hệ</a:t>
            </a:r>
          </a:p>
          <a:p>
            <a:pPr algn="l" marL="0" indent="0" lvl="0">
              <a:lnSpc>
                <a:spcPts val="4900"/>
              </a:lnSpc>
              <a:spcBef>
                <a:spcPct val="0"/>
              </a:spcBef>
            </a:pPr>
          </a:p>
        </p:txBody>
      </p:sp>
      <p:sp>
        <p:nvSpPr>
          <p:cNvPr name="TextBox 8" id="8"/>
          <p:cNvSpPr txBox="true"/>
          <p:nvPr/>
        </p:nvSpPr>
        <p:spPr>
          <a:xfrm rot="0">
            <a:off x="1354968" y="2827806"/>
            <a:ext cx="7296225" cy="2803144"/>
          </a:xfrm>
          <a:prstGeom prst="rect">
            <a:avLst/>
          </a:prstGeom>
        </p:spPr>
        <p:txBody>
          <a:bodyPr anchor="t" rtlCol="false" tIns="0" lIns="0" bIns="0" rIns="0">
            <a:spAutoFit/>
          </a:bodyPr>
          <a:lstStyle/>
          <a:p>
            <a:pPr algn="l" marL="626114" indent="-313057" lvl="1">
              <a:lnSpc>
                <a:spcPts val="3683"/>
              </a:lnSpc>
              <a:buFont typeface="Arial"/>
              <a:buChar char="•"/>
            </a:pPr>
            <a:r>
              <a:rPr lang="en-US" sz="2900" strike="noStrike" u="none">
                <a:solidFill>
                  <a:srgbClr val="FFFFFF"/>
                </a:solidFill>
                <a:latin typeface="Roboto"/>
                <a:ea typeface="Roboto"/>
                <a:cs typeface="Roboto"/>
                <a:sym typeface="Roboto"/>
              </a:rPr>
              <a:t>r </a:t>
            </a:r>
            <a:r>
              <a:rPr lang="en-US" sz="2900" strike="noStrike" u="none">
                <a:solidFill>
                  <a:srgbClr val="FFFFFF"/>
                </a:solidFill>
                <a:latin typeface="Roboto"/>
                <a:ea typeface="Roboto"/>
                <a:cs typeface="Roboto"/>
                <a:sym typeface="Roboto"/>
              </a:rPr>
              <a:t>&gt; 0: </a:t>
            </a:r>
          </a:p>
          <a:p>
            <a:pPr algn="l" marL="1252228" indent="-417409" lvl="2">
              <a:lnSpc>
                <a:spcPts val="3683"/>
              </a:lnSpc>
              <a:buFont typeface="Arial"/>
              <a:buChar char="⚬"/>
            </a:pPr>
            <a:r>
              <a:rPr lang="en-US" sz="2900" strike="noStrike" u="none">
                <a:solidFill>
                  <a:srgbClr val="FFFFFF"/>
                </a:solidFill>
                <a:latin typeface="Roboto"/>
                <a:ea typeface="Roboto"/>
                <a:cs typeface="Roboto"/>
                <a:sym typeface="Roboto"/>
              </a:rPr>
              <a:t>Tương quan dương (khi x tăng, </a:t>
            </a:r>
            <a:r>
              <a:rPr lang="en-US" sz="2900" strike="noStrike" u="none">
                <a:solidFill>
                  <a:srgbClr val="FFFFFF"/>
                </a:solidFill>
                <a:latin typeface="Roboto"/>
                <a:ea typeface="Roboto"/>
                <a:cs typeface="Roboto"/>
                <a:sym typeface="Roboto"/>
              </a:rPr>
              <a:t>y</a:t>
            </a:r>
            <a:r>
              <a:rPr lang="en-US" sz="2900" strike="noStrike" u="none">
                <a:solidFill>
                  <a:srgbClr val="FFFFFF"/>
                </a:solidFill>
                <a:latin typeface="Roboto"/>
                <a:ea typeface="Roboto"/>
                <a:cs typeface="Roboto"/>
                <a:sym typeface="Roboto"/>
              </a:rPr>
              <a:t> tăng).</a:t>
            </a:r>
          </a:p>
          <a:p>
            <a:pPr algn="l" marL="626114" indent="-313057" lvl="1">
              <a:lnSpc>
                <a:spcPts val="3683"/>
              </a:lnSpc>
              <a:buFont typeface="Arial"/>
              <a:buChar char="•"/>
            </a:pPr>
            <a:r>
              <a:rPr lang="en-US" sz="2900" strike="noStrike" u="none">
                <a:solidFill>
                  <a:srgbClr val="FFFFFF"/>
                </a:solidFill>
                <a:latin typeface="Roboto"/>
                <a:ea typeface="Roboto"/>
                <a:cs typeface="Roboto"/>
                <a:sym typeface="Roboto"/>
              </a:rPr>
              <a:t>r &lt; 0: </a:t>
            </a:r>
          </a:p>
          <a:p>
            <a:pPr algn="l" marL="1252228" indent="-417409" lvl="2">
              <a:lnSpc>
                <a:spcPts val="3683"/>
              </a:lnSpc>
              <a:buFont typeface="Arial"/>
              <a:buChar char="⚬"/>
            </a:pPr>
            <a:r>
              <a:rPr lang="en-US" sz="2900" strike="noStrike" u="none">
                <a:solidFill>
                  <a:srgbClr val="FFFFFF"/>
                </a:solidFill>
                <a:latin typeface="Roboto"/>
                <a:ea typeface="Roboto"/>
                <a:cs typeface="Roboto"/>
                <a:sym typeface="Roboto"/>
              </a:rPr>
              <a:t>Tương quan âm (khi x tăng, y giảm).</a:t>
            </a:r>
          </a:p>
          <a:p>
            <a:pPr algn="just" marL="0" indent="0" lvl="1">
              <a:lnSpc>
                <a:spcPts val="3683"/>
              </a:lnSpc>
            </a:pPr>
          </a:p>
        </p:txBody>
      </p:sp>
      <p:sp>
        <p:nvSpPr>
          <p:cNvPr name="TextBox 9" id="9"/>
          <p:cNvSpPr txBox="true"/>
          <p:nvPr/>
        </p:nvSpPr>
        <p:spPr>
          <a:xfrm rot="0">
            <a:off x="1354968" y="5734734"/>
            <a:ext cx="6819771" cy="1128395"/>
          </a:xfrm>
          <a:prstGeom prst="rect">
            <a:avLst/>
          </a:prstGeom>
        </p:spPr>
        <p:txBody>
          <a:bodyPr anchor="t" rtlCol="false" tIns="0" lIns="0" bIns="0" rIns="0">
            <a:spAutoFit/>
          </a:bodyPr>
          <a:lstStyle/>
          <a:p>
            <a:pPr algn="l" marL="0" indent="0" lvl="0">
              <a:lnSpc>
                <a:spcPts val="4300"/>
              </a:lnSpc>
              <a:spcBef>
                <a:spcPct val="0"/>
              </a:spcBef>
            </a:pPr>
            <a:r>
              <a:rPr lang="en-US" sz="4300">
                <a:solidFill>
                  <a:srgbClr val="FFFFFF"/>
                </a:solidFill>
                <a:latin typeface="Roboto"/>
                <a:ea typeface="Roboto"/>
                <a:cs typeface="Roboto"/>
                <a:sym typeface="Roboto"/>
              </a:rPr>
              <a:t>Sức mạnh của mố</a:t>
            </a:r>
            <a:r>
              <a:rPr lang="en-US" sz="4300" strike="noStrike" u="none">
                <a:solidFill>
                  <a:srgbClr val="FFFFFF"/>
                </a:solidFill>
                <a:latin typeface="Roboto"/>
                <a:ea typeface="Roboto"/>
                <a:cs typeface="Roboto"/>
                <a:sym typeface="Roboto"/>
              </a:rPr>
              <a:t>i quan hệ</a:t>
            </a:r>
          </a:p>
          <a:p>
            <a:pPr algn="l" marL="0" indent="0" lvl="0">
              <a:lnSpc>
                <a:spcPts val="4300"/>
              </a:lnSpc>
              <a:spcBef>
                <a:spcPct val="0"/>
              </a:spcBef>
            </a:pPr>
          </a:p>
        </p:txBody>
      </p:sp>
      <p:sp>
        <p:nvSpPr>
          <p:cNvPr name="TextBox 10" id="10"/>
          <p:cNvSpPr txBox="true"/>
          <p:nvPr/>
        </p:nvSpPr>
        <p:spPr>
          <a:xfrm rot="0">
            <a:off x="1354968" y="6625004"/>
            <a:ext cx="6819771" cy="2947037"/>
          </a:xfrm>
          <a:prstGeom prst="rect">
            <a:avLst/>
          </a:prstGeom>
        </p:spPr>
        <p:txBody>
          <a:bodyPr anchor="t" rtlCol="false" tIns="0" lIns="0" bIns="0" rIns="0">
            <a:spAutoFit/>
          </a:bodyPr>
          <a:lstStyle/>
          <a:p>
            <a:pPr algn="just" marL="647695" indent="-323848" lvl="1">
              <a:lnSpc>
                <a:spcPts val="5969"/>
              </a:lnSpc>
              <a:buFont typeface="Arial"/>
              <a:buChar char="•"/>
            </a:pPr>
            <a:r>
              <a:rPr lang="en-US" sz="2999" spc="-203">
                <a:solidFill>
                  <a:srgbClr val="FFFFFF"/>
                </a:solidFill>
                <a:latin typeface="Roboto"/>
                <a:ea typeface="Roboto"/>
                <a:cs typeface="Roboto"/>
                <a:sym typeface="Roboto"/>
              </a:rPr>
              <a:t>∣</a:t>
            </a:r>
            <a:r>
              <a:rPr lang="en-US" sz="2999" spc="-203" strike="noStrike" u="none">
                <a:solidFill>
                  <a:srgbClr val="FFFFFF"/>
                </a:solidFill>
                <a:latin typeface="Roboto"/>
                <a:ea typeface="Roboto"/>
                <a:cs typeface="Roboto"/>
                <a:sym typeface="Roboto"/>
              </a:rPr>
              <a:t>r</a:t>
            </a:r>
            <a:r>
              <a:rPr lang="en-US" sz="2999" spc="-203" strike="noStrike" u="none">
                <a:solidFill>
                  <a:srgbClr val="FFFFFF"/>
                </a:solidFill>
                <a:latin typeface="Roboto"/>
                <a:ea typeface="Roboto"/>
                <a:cs typeface="Roboto"/>
                <a:sym typeface="Roboto"/>
              </a:rPr>
              <a:t>∣≥ 0.7: Tương quan mạnh.</a:t>
            </a:r>
          </a:p>
          <a:p>
            <a:pPr algn="just" marL="647695" indent="-323848" lvl="1">
              <a:lnSpc>
                <a:spcPts val="5969"/>
              </a:lnSpc>
              <a:buFont typeface="Arial"/>
              <a:buChar char="•"/>
            </a:pPr>
            <a:r>
              <a:rPr lang="en-US" sz="2999" spc="-203" strike="noStrike" u="none">
                <a:solidFill>
                  <a:srgbClr val="FFFFFF"/>
                </a:solidFill>
                <a:latin typeface="Roboto"/>
                <a:ea typeface="Roboto"/>
                <a:cs typeface="Roboto"/>
                <a:sym typeface="Roboto"/>
              </a:rPr>
              <a:t>0.3  ≤∣r∣&lt;0.7: Tương quan trung bình.</a:t>
            </a:r>
          </a:p>
          <a:p>
            <a:pPr algn="just" marL="647695" indent="-323848" lvl="1">
              <a:lnSpc>
                <a:spcPts val="5969"/>
              </a:lnSpc>
              <a:buFont typeface="Arial"/>
              <a:buChar char="•"/>
            </a:pPr>
            <a:r>
              <a:rPr lang="en-US" sz="2999" spc="-203" strike="noStrike" u="none">
                <a:solidFill>
                  <a:srgbClr val="FFFFFF"/>
                </a:solidFill>
                <a:latin typeface="Roboto"/>
                <a:ea typeface="Roboto"/>
                <a:cs typeface="Roboto"/>
                <a:sym typeface="Roboto"/>
              </a:rPr>
              <a:t>∣r∣&lt;0.3: Tương quan yếu.</a:t>
            </a:r>
          </a:p>
          <a:p>
            <a:pPr algn="just" marL="0" indent="0" lvl="1">
              <a:lnSpc>
                <a:spcPts val="5969"/>
              </a:lnSpc>
            </a:pPr>
          </a:p>
        </p:txBody>
      </p:sp>
      <p:sp>
        <p:nvSpPr>
          <p:cNvPr name="TextBox 11" id="11"/>
          <p:cNvSpPr txBox="true"/>
          <p:nvPr/>
        </p:nvSpPr>
        <p:spPr>
          <a:xfrm rot="0">
            <a:off x="5634038" y="518324"/>
            <a:ext cx="6960859" cy="1399664"/>
          </a:xfrm>
          <a:prstGeom prst="rect">
            <a:avLst/>
          </a:prstGeom>
        </p:spPr>
        <p:txBody>
          <a:bodyPr anchor="t" rtlCol="false" tIns="0" lIns="0" bIns="0" rIns="0">
            <a:spAutoFit/>
          </a:bodyPr>
          <a:lstStyle/>
          <a:p>
            <a:pPr algn="ctr">
              <a:lnSpc>
                <a:spcPts val="5367"/>
              </a:lnSpc>
            </a:pPr>
            <a:r>
              <a:rPr lang="en-US" b="true" sz="5367" spc="-225">
                <a:solidFill>
                  <a:srgbClr val="FFFFFF"/>
                </a:solidFill>
                <a:latin typeface="Roboto Bold"/>
                <a:ea typeface="Roboto Bold"/>
                <a:cs typeface="Roboto Bold"/>
                <a:sym typeface="Roboto Bold"/>
              </a:rPr>
              <a:t>Diễn Giải Hệ Số r</a:t>
            </a:r>
          </a:p>
          <a:p>
            <a:pPr algn="ctr">
              <a:lnSpc>
                <a:spcPts val="5367"/>
              </a:lnSpc>
            </a:pP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28700" y="5885860"/>
            <a:ext cx="9403682" cy="3209922"/>
            <a:chOff x="0" y="0"/>
            <a:chExt cx="1667344" cy="569143"/>
          </a:xfrm>
        </p:grpSpPr>
        <p:sp>
          <p:nvSpPr>
            <p:cNvPr name="Freeform 3" id="3"/>
            <p:cNvSpPr/>
            <p:nvPr/>
          </p:nvSpPr>
          <p:spPr>
            <a:xfrm flipH="false" flipV="false" rot="0">
              <a:off x="0" y="0"/>
              <a:ext cx="1667344" cy="569143"/>
            </a:xfrm>
            <a:custGeom>
              <a:avLst/>
              <a:gdLst/>
              <a:ahLst/>
              <a:cxnLst/>
              <a:rect r="r" b="b" t="t" l="l"/>
              <a:pathLst>
                <a:path h="569143" w="1667344">
                  <a:moveTo>
                    <a:pt x="41988" y="0"/>
                  </a:moveTo>
                  <a:lnTo>
                    <a:pt x="1625356" y="0"/>
                  </a:lnTo>
                  <a:cubicBezTo>
                    <a:pt x="1648545" y="0"/>
                    <a:pt x="1667344" y="18798"/>
                    <a:pt x="1667344" y="41988"/>
                  </a:cubicBezTo>
                  <a:lnTo>
                    <a:pt x="1667344" y="527156"/>
                  </a:lnTo>
                  <a:cubicBezTo>
                    <a:pt x="1667344" y="538292"/>
                    <a:pt x="1662920" y="548971"/>
                    <a:pt x="1655046" y="556846"/>
                  </a:cubicBezTo>
                  <a:cubicBezTo>
                    <a:pt x="1647172" y="564720"/>
                    <a:pt x="1636492" y="569143"/>
                    <a:pt x="1625356" y="569143"/>
                  </a:cubicBezTo>
                  <a:lnTo>
                    <a:pt x="41988" y="569143"/>
                  </a:lnTo>
                  <a:cubicBezTo>
                    <a:pt x="18798" y="569143"/>
                    <a:pt x="0" y="550345"/>
                    <a:pt x="0" y="527156"/>
                  </a:cubicBezTo>
                  <a:lnTo>
                    <a:pt x="0" y="41988"/>
                  </a:lnTo>
                  <a:cubicBezTo>
                    <a:pt x="0" y="18798"/>
                    <a:pt x="18798" y="0"/>
                    <a:pt x="41988" y="0"/>
                  </a:cubicBezTo>
                  <a:close/>
                </a:path>
              </a:pathLst>
            </a:custGeom>
            <a:solidFill>
              <a:srgbClr val="000000">
                <a:alpha val="0"/>
              </a:srgbClr>
            </a:solidFill>
            <a:ln w="19050" cap="rnd">
              <a:solidFill>
                <a:srgbClr val="FFFFFF"/>
              </a:solidFill>
              <a:prstDash val="solid"/>
              <a:round/>
            </a:ln>
          </p:spPr>
        </p:sp>
        <p:sp>
          <p:nvSpPr>
            <p:cNvPr name="TextBox 4" id="4"/>
            <p:cNvSpPr txBox="true"/>
            <p:nvPr/>
          </p:nvSpPr>
          <p:spPr>
            <a:xfrm>
              <a:off x="0" y="-47625"/>
              <a:ext cx="1667344" cy="616768"/>
            </a:xfrm>
            <a:prstGeom prst="rect">
              <a:avLst/>
            </a:prstGeom>
          </p:spPr>
          <p:txBody>
            <a:bodyPr anchor="ctr" rtlCol="false" tIns="50800" lIns="50800" bIns="50800" rIns="50800"/>
            <a:lstStyle/>
            <a:p>
              <a:pPr algn="ctr">
                <a:lnSpc>
                  <a:spcPts val="2940"/>
                </a:lnSpc>
              </a:pPr>
            </a:p>
          </p:txBody>
        </p:sp>
      </p:grpSp>
      <p:grpSp>
        <p:nvGrpSpPr>
          <p:cNvPr name="Group 5" id="5"/>
          <p:cNvGrpSpPr/>
          <p:nvPr/>
        </p:nvGrpSpPr>
        <p:grpSpPr>
          <a:xfrm rot="0">
            <a:off x="1028700" y="2123544"/>
            <a:ext cx="9403682" cy="3495616"/>
            <a:chOff x="0" y="0"/>
            <a:chExt cx="1667344" cy="619799"/>
          </a:xfrm>
        </p:grpSpPr>
        <p:sp>
          <p:nvSpPr>
            <p:cNvPr name="Freeform 6" id="6"/>
            <p:cNvSpPr/>
            <p:nvPr/>
          </p:nvSpPr>
          <p:spPr>
            <a:xfrm flipH="false" flipV="false" rot="0">
              <a:off x="0" y="0"/>
              <a:ext cx="1667344" cy="619799"/>
            </a:xfrm>
            <a:custGeom>
              <a:avLst/>
              <a:gdLst/>
              <a:ahLst/>
              <a:cxnLst/>
              <a:rect r="r" b="b" t="t" l="l"/>
              <a:pathLst>
                <a:path h="619799" w="1667344">
                  <a:moveTo>
                    <a:pt x="41988" y="0"/>
                  </a:moveTo>
                  <a:lnTo>
                    <a:pt x="1625356" y="0"/>
                  </a:lnTo>
                  <a:cubicBezTo>
                    <a:pt x="1648545" y="0"/>
                    <a:pt x="1667344" y="18798"/>
                    <a:pt x="1667344" y="41988"/>
                  </a:cubicBezTo>
                  <a:lnTo>
                    <a:pt x="1667344" y="577812"/>
                  </a:lnTo>
                  <a:cubicBezTo>
                    <a:pt x="1667344" y="601001"/>
                    <a:pt x="1648545" y="619799"/>
                    <a:pt x="1625356" y="619799"/>
                  </a:cubicBezTo>
                  <a:lnTo>
                    <a:pt x="41988" y="619799"/>
                  </a:lnTo>
                  <a:cubicBezTo>
                    <a:pt x="30852" y="619799"/>
                    <a:pt x="20172" y="615375"/>
                    <a:pt x="12298" y="607501"/>
                  </a:cubicBezTo>
                  <a:cubicBezTo>
                    <a:pt x="4424" y="599627"/>
                    <a:pt x="0" y="588947"/>
                    <a:pt x="0" y="577812"/>
                  </a:cubicBezTo>
                  <a:lnTo>
                    <a:pt x="0" y="41988"/>
                  </a:lnTo>
                  <a:cubicBezTo>
                    <a:pt x="0" y="18798"/>
                    <a:pt x="18798" y="0"/>
                    <a:pt x="41988" y="0"/>
                  </a:cubicBezTo>
                  <a:close/>
                </a:path>
              </a:pathLst>
            </a:custGeom>
            <a:solidFill>
              <a:srgbClr val="000000">
                <a:alpha val="0"/>
              </a:srgbClr>
            </a:solidFill>
            <a:ln w="19050" cap="rnd">
              <a:solidFill>
                <a:srgbClr val="FFFFFF"/>
              </a:solidFill>
              <a:prstDash val="solid"/>
              <a:round/>
            </a:ln>
          </p:spPr>
        </p:sp>
        <p:sp>
          <p:nvSpPr>
            <p:cNvPr name="TextBox 7" id="7"/>
            <p:cNvSpPr txBox="true"/>
            <p:nvPr/>
          </p:nvSpPr>
          <p:spPr>
            <a:xfrm>
              <a:off x="0" y="-47625"/>
              <a:ext cx="1667344" cy="667424"/>
            </a:xfrm>
            <a:prstGeom prst="rect">
              <a:avLst/>
            </a:prstGeom>
          </p:spPr>
          <p:txBody>
            <a:bodyPr anchor="ctr" rtlCol="false" tIns="50800" lIns="50800" bIns="50800" rIns="50800"/>
            <a:lstStyle/>
            <a:p>
              <a:pPr algn="ctr">
                <a:lnSpc>
                  <a:spcPts val="2940"/>
                </a:lnSpc>
              </a:pPr>
            </a:p>
          </p:txBody>
        </p:sp>
      </p:grpSp>
      <p:sp>
        <p:nvSpPr>
          <p:cNvPr name="Freeform 8" id="8"/>
          <p:cNvSpPr/>
          <p:nvPr/>
        </p:nvSpPr>
        <p:spPr>
          <a:xfrm flipH="false" flipV="false" rot="0">
            <a:off x="8156375" y="-671133"/>
            <a:ext cx="14664318" cy="12507441"/>
          </a:xfrm>
          <a:custGeom>
            <a:avLst/>
            <a:gdLst/>
            <a:ahLst/>
            <a:cxnLst/>
            <a:rect r="r" b="b" t="t" l="l"/>
            <a:pathLst>
              <a:path h="12507441" w="14664318">
                <a:moveTo>
                  <a:pt x="0" y="0"/>
                </a:moveTo>
                <a:lnTo>
                  <a:pt x="14664318" y="0"/>
                </a:lnTo>
                <a:lnTo>
                  <a:pt x="14664318" y="12507441"/>
                </a:lnTo>
                <a:lnTo>
                  <a:pt x="0" y="12507441"/>
                </a:lnTo>
                <a:lnTo>
                  <a:pt x="0" y="0"/>
                </a:lnTo>
                <a:close/>
              </a:path>
            </a:pathLst>
          </a:custGeom>
          <a:blipFill>
            <a:blip r:embed="rId2"/>
            <a:stretch>
              <a:fillRect l="0" t="0" r="0" b="0"/>
            </a:stretch>
          </a:blipFill>
        </p:spPr>
      </p:sp>
      <p:sp>
        <p:nvSpPr>
          <p:cNvPr name="Freeform 9" id="9"/>
          <p:cNvSpPr/>
          <p:nvPr/>
        </p:nvSpPr>
        <p:spPr>
          <a:xfrm flipH="false" flipV="false" rot="0">
            <a:off x="10770971" y="2231916"/>
            <a:ext cx="6633159" cy="5823169"/>
          </a:xfrm>
          <a:custGeom>
            <a:avLst/>
            <a:gdLst/>
            <a:ahLst/>
            <a:cxnLst/>
            <a:rect r="r" b="b" t="t" l="l"/>
            <a:pathLst>
              <a:path h="5823169" w="6633159">
                <a:moveTo>
                  <a:pt x="0" y="0"/>
                </a:moveTo>
                <a:lnTo>
                  <a:pt x="6633159" y="0"/>
                </a:lnTo>
                <a:lnTo>
                  <a:pt x="6633159" y="5823168"/>
                </a:lnTo>
                <a:lnTo>
                  <a:pt x="0" y="5823168"/>
                </a:lnTo>
                <a:lnTo>
                  <a:pt x="0" y="0"/>
                </a:lnTo>
                <a:close/>
              </a:path>
            </a:pathLst>
          </a:custGeom>
          <a:blipFill>
            <a:blip r:embed="rId3"/>
            <a:stretch>
              <a:fillRect l="0" t="0" r="0" b="0"/>
            </a:stretch>
          </a:blipFill>
        </p:spPr>
      </p:sp>
      <p:sp>
        <p:nvSpPr>
          <p:cNvPr name="TextBox 10" id="10"/>
          <p:cNvSpPr txBox="true"/>
          <p:nvPr/>
        </p:nvSpPr>
        <p:spPr>
          <a:xfrm rot="0">
            <a:off x="1028700" y="1007214"/>
            <a:ext cx="9403682" cy="973455"/>
          </a:xfrm>
          <a:prstGeom prst="rect">
            <a:avLst/>
          </a:prstGeom>
        </p:spPr>
        <p:txBody>
          <a:bodyPr anchor="t" rtlCol="false" tIns="0" lIns="0" bIns="0" rIns="0">
            <a:spAutoFit/>
          </a:bodyPr>
          <a:lstStyle/>
          <a:p>
            <a:pPr algn="ctr" marL="0" indent="0" lvl="0">
              <a:lnSpc>
                <a:spcPts val="7200"/>
              </a:lnSpc>
              <a:spcBef>
                <a:spcPct val="0"/>
              </a:spcBef>
            </a:pPr>
            <a:r>
              <a:rPr lang="en-US" sz="7200">
                <a:solidFill>
                  <a:srgbClr val="FFFFFF"/>
                </a:solidFill>
                <a:latin typeface="Roboto"/>
                <a:ea typeface="Roboto"/>
                <a:cs typeface="Roboto"/>
                <a:sym typeface="Roboto"/>
              </a:rPr>
              <a:t>Giả Định và Hạn Chế</a:t>
            </a:r>
          </a:p>
        </p:txBody>
      </p:sp>
      <p:sp>
        <p:nvSpPr>
          <p:cNvPr name="TextBox 11" id="11"/>
          <p:cNvSpPr txBox="true"/>
          <p:nvPr/>
        </p:nvSpPr>
        <p:spPr>
          <a:xfrm rot="0">
            <a:off x="1364549" y="5971585"/>
            <a:ext cx="8469097" cy="530860"/>
          </a:xfrm>
          <a:prstGeom prst="rect">
            <a:avLst/>
          </a:prstGeom>
        </p:spPr>
        <p:txBody>
          <a:bodyPr anchor="t" rtlCol="false" tIns="0" lIns="0" bIns="0" rIns="0">
            <a:spAutoFit/>
          </a:bodyPr>
          <a:lstStyle/>
          <a:p>
            <a:pPr algn="just">
              <a:lnSpc>
                <a:spcPts val="4160"/>
              </a:lnSpc>
              <a:spcBef>
                <a:spcPct val="0"/>
              </a:spcBef>
            </a:pPr>
            <a:r>
              <a:rPr lang="en-US" b="true" sz="3200">
                <a:solidFill>
                  <a:srgbClr val="FFFFFF"/>
                </a:solidFill>
                <a:latin typeface="Roboto Bold"/>
                <a:ea typeface="Roboto Bold"/>
                <a:cs typeface="Roboto Bold"/>
                <a:sym typeface="Roboto Bold"/>
              </a:rPr>
              <a:t>Hạn chế:</a:t>
            </a:r>
          </a:p>
        </p:txBody>
      </p:sp>
      <p:sp>
        <p:nvSpPr>
          <p:cNvPr name="TextBox 12" id="12"/>
          <p:cNvSpPr txBox="true"/>
          <p:nvPr/>
        </p:nvSpPr>
        <p:spPr>
          <a:xfrm rot="0">
            <a:off x="1364549" y="2366645"/>
            <a:ext cx="8469097" cy="530860"/>
          </a:xfrm>
          <a:prstGeom prst="rect">
            <a:avLst/>
          </a:prstGeom>
        </p:spPr>
        <p:txBody>
          <a:bodyPr anchor="t" rtlCol="false" tIns="0" lIns="0" bIns="0" rIns="0">
            <a:spAutoFit/>
          </a:bodyPr>
          <a:lstStyle/>
          <a:p>
            <a:pPr algn="just">
              <a:lnSpc>
                <a:spcPts val="4160"/>
              </a:lnSpc>
              <a:spcBef>
                <a:spcPct val="0"/>
              </a:spcBef>
            </a:pPr>
            <a:r>
              <a:rPr lang="en-US" b="true" sz="3200">
                <a:solidFill>
                  <a:srgbClr val="FFFFFF"/>
                </a:solidFill>
                <a:latin typeface="Roboto Bold"/>
                <a:ea typeface="Roboto Bold"/>
                <a:cs typeface="Roboto Bold"/>
                <a:sym typeface="Roboto Bold"/>
              </a:rPr>
              <a:t>Giả định khi sử dụng tương quan Pearson:</a:t>
            </a:r>
          </a:p>
        </p:txBody>
      </p:sp>
      <p:sp>
        <p:nvSpPr>
          <p:cNvPr name="TextBox 13" id="13"/>
          <p:cNvSpPr txBox="true"/>
          <p:nvPr/>
        </p:nvSpPr>
        <p:spPr>
          <a:xfrm rot="0">
            <a:off x="1028700" y="2958359"/>
            <a:ext cx="9403682" cy="2670810"/>
          </a:xfrm>
          <a:prstGeom prst="rect">
            <a:avLst/>
          </a:prstGeom>
        </p:spPr>
        <p:txBody>
          <a:bodyPr anchor="t" rtlCol="false" tIns="0" lIns="0" bIns="0" rIns="0">
            <a:spAutoFit/>
          </a:bodyPr>
          <a:lstStyle/>
          <a:p>
            <a:pPr algn="l" marL="518158" indent="-259079" lvl="1">
              <a:lnSpc>
                <a:spcPts val="3599"/>
              </a:lnSpc>
              <a:buFont typeface="Arial"/>
              <a:buChar char="•"/>
            </a:pPr>
            <a:r>
              <a:rPr lang="en-US" sz="2399">
                <a:solidFill>
                  <a:srgbClr val="FFFFFF"/>
                </a:solidFill>
                <a:latin typeface="Roboto"/>
                <a:ea typeface="Roboto"/>
                <a:cs typeface="Roboto"/>
                <a:sym typeface="Roboto"/>
              </a:rPr>
              <a:t>Mố</a:t>
            </a:r>
            <a:r>
              <a:rPr lang="en-US" sz="2399" strike="noStrike" u="none">
                <a:solidFill>
                  <a:srgbClr val="FFFFFF"/>
                </a:solidFill>
                <a:latin typeface="Roboto"/>
                <a:ea typeface="Roboto"/>
                <a:cs typeface="Roboto"/>
                <a:sym typeface="Roboto"/>
              </a:rPr>
              <a:t>i quan hệ giữa x và y phải là tuyến tính.</a:t>
            </a:r>
          </a:p>
          <a:p>
            <a:pPr algn="l" marL="518158" indent="-259079" lvl="1">
              <a:lnSpc>
                <a:spcPts val="3599"/>
              </a:lnSpc>
              <a:buFont typeface="Arial"/>
              <a:buChar char="•"/>
            </a:pPr>
            <a:r>
              <a:rPr lang="en-US" sz="2399" strike="noStrike" u="none">
                <a:solidFill>
                  <a:srgbClr val="FFFFFF"/>
                </a:solidFill>
                <a:latin typeface="Roboto"/>
                <a:ea typeface="Roboto"/>
                <a:cs typeface="Roboto"/>
                <a:sym typeface="Roboto"/>
              </a:rPr>
              <a:t>Dữ liệu của x và y</a:t>
            </a:r>
            <a:r>
              <a:rPr lang="en-US" sz="2399" strike="noStrike" u="none">
                <a:solidFill>
                  <a:srgbClr val="FFFFFF"/>
                </a:solidFill>
                <a:latin typeface="Roboto"/>
                <a:ea typeface="Roboto"/>
                <a:cs typeface="Roboto"/>
                <a:sym typeface="Roboto"/>
              </a:rPr>
              <a:t> nên có phân phối gần chuẩn (đặc biệt khi kiểm định ý nghĩa thống kê với giá trị p).</a:t>
            </a:r>
          </a:p>
          <a:p>
            <a:pPr algn="l" marL="518158" indent="-259079" lvl="1">
              <a:lnSpc>
                <a:spcPts val="3599"/>
              </a:lnSpc>
              <a:buFont typeface="Arial"/>
              <a:buChar char="•"/>
            </a:pPr>
            <a:r>
              <a:rPr lang="en-US" sz="2399" strike="noStrike" u="none">
                <a:solidFill>
                  <a:srgbClr val="FFFFFF"/>
                </a:solidFill>
                <a:latin typeface="Roboto"/>
                <a:ea typeface="Roboto"/>
                <a:cs typeface="Roboto"/>
                <a:sym typeface="Roboto"/>
              </a:rPr>
              <a:t>Không có các điểm dữ liệu bất thường (outlier) nghiêm trọng làm sai lệch kết quả.</a:t>
            </a:r>
          </a:p>
          <a:p>
            <a:pPr algn="l">
              <a:lnSpc>
                <a:spcPts val="3599"/>
              </a:lnSpc>
            </a:pPr>
          </a:p>
        </p:txBody>
      </p:sp>
      <p:sp>
        <p:nvSpPr>
          <p:cNvPr name="TextBox 14" id="14"/>
          <p:cNvSpPr txBox="true"/>
          <p:nvPr/>
        </p:nvSpPr>
        <p:spPr>
          <a:xfrm rot="0">
            <a:off x="1028700" y="6569075"/>
            <a:ext cx="9403682" cy="2560320"/>
          </a:xfrm>
          <a:prstGeom prst="rect">
            <a:avLst/>
          </a:prstGeom>
        </p:spPr>
        <p:txBody>
          <a:bodyPr anchor="t" rtlCol="false" tIns="0" lIns="0" bIns="0" rIns="0">
            <a:spAutoFit/>
          </a:bodyPr>
          <a:lstStyle/>
          <a:p>
            <a:pPr algn="l" marL="496569" indent="-248284" lvl="1">
              <a:lnSpc>
                <a:spcPts val="3449"/>
              </a:lnSpc>
              <a:buFont typeface="Arial"/>
              <a:buChar char="•"/>
            </a:pPr>
            <a:r>
              <a:rPr lang="en-US" sz="2299">
                <a:solidFill>
                  <a:srgbClr val="FFFFFF"/>
                </a:solidFill>
                <a:latin typeface="Roboto"/>
                <a:ea typeface="Roboto"/>
                <a:cs typeface="Roboto"/>
                <a:sym typeface="Roboto"/>
              </a:rPr>
              <a:t>Không</a:t>
            </a:r>
            <a:r>
              <a:rPr lang="en-US" sz="2299" strike="noStrike" u="none">
                <a:solidFill>
                  <a:srgbClr val="FFFFFF"/>
                </a:solidFill>
                <a:latin typeface="Roboto"/>
                <a:ea typeface="Roboto"/>
                <a:cs typeface="Roboto"/>
                <a:sym typeface="Roboto"/>
              </a:rPr>
              <a:t> đo lường được mối quan hệ phi tuyến (ví dụ: y = x^2).</a:t>
            </a:r>
          </a:p>
          <a:p>
            <a:pPr algn="l" marL="496569" indent="-248284" lvl="1">
              <a:lnSpc>
                <a:spcPts val="3449"/>
              </a:lnSpc>
              <a:buFont typeface="Arial"/>
              <a:buChar char="•"/>
            </a:pPr>
            <a:r>
              <a:rPr lang="en-US" sz="2299" strike="noStrike" u="none">
                <a:solidFill>
                  <a:srgbClr val="FFFFFF"/>
                </a:solidFill>
                <a:latin typeface="Roboto"/>
                <a:ea typeface="Roboto"/>
                <a:cs typeface="Roboto"/>
                <a:sym typeface="Roboto"/>
              </a:rPr>
              <a:t>Nhạy cả</a:t>
            </a:r>
            <a:r>
              <a:rPr lang="en-US" sz="2299" strike="noStrike" u="none">
                <a:solidFill>
                  <a:srgbClr val="FFFFFF"/>
                </a:solidFill>
                <a:latin typeface="Roboto"/>
                <a:ea typeface="Roboto"/>
                <a:cs typeface="Roboto"/>
                <a:sym typeface="Roboto"/>
              </a:rPr>
              <a:t>m với outlier: Một điểm bất thường có thể thay đổi đáng kể giá trị r.</a:t>
            </a:r>
          </a:p>
          <a:p>
            <a:pPr algn="l" marL="496569" indent="-248284" lvl="1">
              <a:lnSpc>
                <a:spcPts val="3449"/>
              </a:lnSpc>
              <a:buFont typeface="Arial"/>
              <a:buChar char="•"/>
            </a:pPr>
            <a:r>
              <a:rPr lang="en-US" sz="2299" strike="noStrike" u="none">
                <a:solidFill>
                  <a:srgbClr val="FFFFFF"/>
                </a:solidFill>
                <a:latin typeface="Roboto"/>
                <a:ea typeface="Roboto"/>
                <a:cs typeface="Roboto"/>
                <a:sym typeface="Roboto"/>
              </a:rPr>
              <a:t>Không thể hiện quan hệ nhân quả, chỉ là mức độ liên kết tuyến tính giữa hai biến.</a:t>
            </a:r>
          </a:p>
          <a:p>
            <a:pPr algn="l">
              <a:lnSpc>
                <a:spcPts val="3449"/>
              </a:lnSpc>
            </a:pP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0" y="-3388462"/>
            <a:ext cx="20705272" cy="17747701"/>
          </a:xfrm>
          <a:custGeom>
            <a:avLst/>
            <a:gdLst/>
            <a:ahLst/>
            <a:cxnLst/>
            <a:rect r="r" b="b" t="t" l="l"/>
            <a:pathLst>
              <a:path h="17747701" w="20705272">
                <a:moveTo>
                  <a:pt x="0" y="0"/>
                </a:moveTo>
                <a:lnTo>
                  <a:pt x="20705272" y="0"/>
                </a:lnTo>
                <a:lnTo>
                  <a:pt x="20705272" y="17747700"/>
                </a:lnTo>
                <a:lnTo>
                  <a:pt x="0" y="17747700"/>
                </a:lnTo>
                <a:lnTo>
                  <a:pt x="0" y="0"/>
                </a:lnTo>
                <a:close/>
              </a:path>
            </a:pathLst>
          </a:custGeom>
          <a:blipFill>
            <a:blip r:embed="rId2"/>
            <a:stretch>
              <a:fillRect l="-399" t="0" r="0" b="0"/>
            </a:stretch>
          </a:blipFill>
        </p:spPr>
      </p:sp>
      <p:grpSp>
        <p:nvGrpSpPr>
          <p:cNvPr name="Group 3" id="3"/>
          <p:cNvGrpSpPr/>
          <p:nvPr/>
        </p:nvGrpSpPr>
        <p:grpSpPr>
          <a:xfrm rot="0">
            <a:off x="1028700" y="1975170"/>
            <a:ext cx="15896074" cy="3335147"/>
            <a:chOff x="0" y="0"/>
            <a:chExt cx="2818494" cy="591347"/>
          </a:xfrm>
        </p:grpSpPr>
        <p:sp>
          <p:nvSpPr>
            <p:cNvPr name="Freeform 4" id="4"/>
            <p:cNvSpPr/>
            <p:nvPr/>
          </p:nvSpPr>
          <p:spPr>
            <a:xfrm flipH="false" flipV="false" rot="0">
              <a:off x="0" y="0"/>
              <a:ext cx="2818494" cy="591347"/>
            </a:xfrm>
            <a:custGeom>
              <a:avLst/>
              <a:gdLst/>
              <a:ahLst/>
              <a:cxnLst/>
              <a:rect r="r" b="b" t="t" l="l"/>
              <a:pathLst>
                <a:path h="591347" w="2818494">
                  <a:moveTo>
                    <a:pt x="24839" y="0"/>
                  </a:moveTo>
                  <a:lnTo>
                    <a:pt x="2793656" y="0"/>
                  </a:lnTo>
                  <a:cubicBezTo>
                    <a:pt x="2807374" y="0"/>
                    <a:pt x="2818494" y="11121"/>
                    <a:pt x="2818494" y="24839"/>
                  </a:cubicBezTo>
                  <a:lnTo>
                    <a:pt x="2818494" y="566508"/>
                  </a:lnTo>
                  <a:cubicBezTo>
                    <a:pt x="2818494" y="580226"/>
                    <a:pt x="2807374" y="591347"/>
                    <a:pt x="2793656" y="591347"/>
                  </a:cubicBezTo>
                  <a:lnTo>
                    <a:pt x="24839" y="591347"/>
                  </a:lnTo>
                  <a:cubicBezTo>
                    <a:pt x="11121" y="591347"/>
                    <a:pt x="0" y="580226"/>
                    <a:pt x="0" y="566508"/>
                  </a:cubicBezTo>
                  <a:lnTo>
                    <a:pt x="0" y="24839"/>
                  </a:lnTo>
                  <a:cubicBezTo>
                    <a:pt x="0" y="11121"/>
                    <a:pt x="11121" y="0"/>
                    <a:pt x="24839" y="0"/>
                  </a:cubicBezTo>
                  <a:close/>
                </a:path>
              </a:pathLst>
            </a:custGeom>
            <a:solidFill>
              <a:srgbClr val="000000">
                <a:alpha val="0"/>
              </a:srgbClr>
            </a:solidFill>
            <a:ln w="19050" cap="rnd">
              <a:solidFill>
                <a:srgbClr val="FFFFFF"/>
              </a:solidFill>
              <a:prstDash val="solid"/>
              <a:round/>
            </a:ln>
          </p:spPr>
        </p:sp>
        <p:sp>
          <p:nvSpPr>
            <p:cNvPr name="TextBox 5" id="5"/>
            <p:cNvSpPr txBox="true"/>
            <p:nvPr/>
          </p:nvSpPr>
          <p:spPr>
            <a:xfrm>
              <a:off x="0" y="-47625"/>
              <a:ext cx="2818494" cy="638972"/>
            </a:xfrm>
            <a:prstGeom prst="rect">
              <a:avLst/>
            </a:prstGeom>
          </p:spPr>
          <p:txBody>
            <a:bodyPr anchor="ctr" rtlCol="false" tIns="50800" lIns="50800" bIns="50800" rIns="50800"/>
            <a:lstStyle/>
            <a:p>
              <a:pPr algn="ctr">
                <a:lnSpc>
                  <a:spcPts val="2940"/>
                </a:lnSpc>
              </a:pPr>
            </a:p>
          </p:txBody>
        </p:sp>
      </p:grpSp>
      <p:grpSp>
        <p:nvGrpSpPr>
          <p:cNvPr name="Group 6" id="6"/>
          <p:cNvGrpSpPr/>
          <p:nvPr/>
        </p:nvGrpSpPr>
        <p:grpSpPr>
          <a:xfrm rot="0">
            <a:off x="1028700" y="5665631"/>
            <a:ext cx="9036881" cy="4114800"/>
            <a:chOff x="0" y="0"/>
            <a:chExt cx="1602308" cy="729585"/>
          </a:xfrm>
        </p:grpSpPr>
        <p:sp>
          <p:nvSpPr>
            <p:cNvPr name="Freeform 7" id="7"/>
            <p:cNvSpPr/>
            <p:nvPr/>
          </p:nvSpPr>
          <p:spPr>
            <a:xfrm flipH="false" flipV="false" rot="0">
              <a:off x="0" y="0"/>
              <a:ext cx="1602308" cy="729585"/>
            </a:xfrm>
            <a:custGeom>
              <a:avLst/>
              <a:gdLst/>
              <a:ahLst/>
              <a:cxnLst/>
              <a:rect r="r" b="b" t="t" l="l"/>
              <a:pathLst>
                <a:path h="729585" w="1602308">
                  <a:moveTo>
                    <a:pt x="43692" y="0"/>
                  </a:moveTo>
                  <a:lnTo>
                    <a:pt x="1558616" y="0"/>
                  </a:lnTo>
                  <a:cubicBezTo>
                    <a:pt x="1570203" y="0"/>
                    <a:pt x="1581317" y="4603"/>
                    <a:pt x="1589510" y="12797"/>
                  </a:cubicBezTo>
                  <a:cubicBezTo>
                    <a:pt x="1597704" y="20991"/>
                    <a:pt x="1602308" y="32104"/>
                    <a:pt x="1602308" y="43692"/>
                  </a:cubicBezTo>
                  <a:lnTo>
                    <a:pt x="1602308" y="685893"/>
                  </a:lnTo>
                  <a:cubicBezTo>
                    <a:pt x="1602308" y="710024"/>
                    <a:pt x="1582746" y="729585"/>
                    <a:pt x="1558616" y="729585"/>
                  </a:cubicBezTo>
                  <a:lnTo>
                    <a:pt x="43692" y="729585"/>
                  </a:lnTo>
                  <a:cubicBezTo>
                    <a:pt x="32104" y="729585"/>
                    <a:pt x="20991" y="724982"/>
                    <a:pt x="12797" y="716788"/>
                  </a:cubicBezTo>
                  <a:cubicBezTo>
                    <a:pt x="4603" y="708594"/>
                    <a:pt x="0" y="697481"/>
                    <a:pt x="0" y="685893"/>
                  </a:cubicBezTo>
                  <a:lnTo>
                    <a:pt x="0" y="43692"/>
                  </a:lnTo>
                  <a:cubicBezTo>
                    <a:pt x="0" y="32104"/>
                    <a:pt x="4603" y="20991"/>
                    <a:pt x="12797" y="12797"/>
                  </a:cubicBezTo>
                  <a:cubicBezTo>
                    <a:pt x="20991" y="4603"/>
                    <a:pt x="32104" y="0"/>
                    <a:pt x="43692" y="0"/>
                  </a:cubicBezTo>
                  <a:close/>
                </a:path>
              </a:pathLst>
            </a:custGeom>
            <a:solidFill>
              <a:srgbClr val="000000">
                <a:alpha val="0"/>
              </a:srgbClr>
            </a:solidFill>
            <a:ln w="19050" cap="rnd">
              <a:solidFill>
                <a:srgbClr val="FFFFFF"/>
              </a:solidFill>
              <a:prstDash val="solid"/>
              <a:round/>
            </a:ln>
          </p:spPr>
        </p:sp>
        <p:sp>
          <p:nvSpPr>
            <p:cNvPr name="TextBox 8" id="8"/>
            <p:cNvSpPr txBox="true"/>
            <p:nvPr/>
          </p:nvSpPr>
          <p:spPr>
            <a:xfrm>
              <a:off x="0" y="-47625"/>
              <a:ext cx="1602308" cy="777210"/>
            </a:xfrm>
            <a:prstGeom prst="rect">
              <a:avLst/>
            </a:prstGeom>
          </p:spPr>
          <p:txBody>
            <a:bodyPr anchor="ctr" rtlCol="false" tIns="50800" lIns="50800" bIns="50800" rIns="50800"/>
            <a:lstStyle/>
            <a:p>
              <a:pPr algn="ctr">
                <a:lnSpc>
                  <a:spcPts val="2940"/>
                </a:lnSpc>
              </a:pPr>
            </a:p>
          </p:txBody>
        </p:sp>
      </p:grpSp>
      <p:grpSp>
        <p:nvGrpSpPr>
          <p:cNvPr name="Group 9" id="9"/>
          <p:cNvGrpSpPr/>
          <p:nvPr/>
        </p:nvGrpSpPr>
        <p:grpSpPr>
          <a:xfrm rot="0">
            <a:off x="10352636" y="5665631"/>
            <a:ext cx="6572138" cy="4114800"/>
            <a:chOff x="0" y="0"/>
            <a:chExt cx="1165290" cy="729585"/>
          </a:xfrm>
        </p:grpSpPr>
        <p:sp>
          <p:nvSpPr>
            <p:cNvPr name="Freeform 10" id="10"/>
            <p:cNvSpPr/>
            <p:nvPr/>
          </p:nvSpPr>
          <p:spPr>
            <a:xfrm flipH="false" flipV="false" rot="0">
              <a:off x="0" y="0"/>
              <a:ext cx="1165290" cy="729585"/>
            </a:xfrm>
            <a:custGeom>
              <a:avLst/>
              <a:gdLst/>
              <a:ahLst/>
              <a:cxnLst/>
              <a:rect r="r" b="b" t="t" l="l"/>
              <a:pathLst>
                <a:path h="729585" w="1165290">
                  <a:moveTo>
                    <a:pt x="60078" y="0"/>
                  </a:moveTo>
                  <a:lnTo>
                    <a:pt x="1105212" y="0"/>
                  </a:lnTo>
                  <a:cubicBezTo>
                    <a:pt x="1138392" y="0"/>
                    <a:pt x="1165290" y="26898"/>
                    <a:pt x="1165290" y="60078"/>
                  </a:cubicBezTo>
                  <a:lnTo>
                    <a:pt x="1165290" y="669508"/>
                  </a:lnTo>
                  <a:cubicBezTo>
                    <a:pt x="1165290" y="702688"/>
                    <a:pt x="1138392" y="729585"/>
                    <a:pt x="1105212" y="729585"/>
                  </a:cubicBezTo>
                  <a:lnTo>
                    <a:pt x="60078" y="729585"/>
                  </a:lnTo>
                  <a:cubicBezTo>
                    <a:pt x="26898" y="729585"/>
                    <a:pt x="0" y="702688"/>
                    <a:pt x="0" y="669508"/>
                  </a:cubicBezTo>
                  <a:lnTo>
                    <a:pt x="0" y="60078"/>
                  </a:lnTo>
                  <a:cubicBezTo>
                    <a:pt x="0" y="26898"/>
                    <a:pt x="26898" y="0"/>
                    <a:pt x="60078" y="0"/>
                  </a:cubicBezTo>
                  <a:close/>
                </a:path>
              </a:pathLst>
            </a:custGeom>
            <a:solidFill>
              <a:srgbClr val="000000">
                <a:alpha val="0"/>
              </a:srgbClr>
            </a:solidFill>
            <a:ln w="19050" cap="rnd">
              <a:solidFill>
                <a:srgbClr val="FFFFFF"/>
              </a:solidFill>
              <a:prstDash val="solid"/>
              <a:round/>
            </a:ln>
          </p:spPr>
        </p:sp>
        <p:sp>
          <p:nvSpPr>
            <p:cNvPr name="TextBox 11" id="11"/>
            <p:cNvSpPr txBox="true"/>
            <p:nvPr/>
          </p:nvSpPr>
          <p:spPr>
            <a:xfrm>
              <a:off x="0" y="-47625"/>
              <a:ext cx="1165290" cy="777210"/>
            </a:xfrm>
            <a:prstGeom prst="rect">
              <a:avLst/>
            </a:prstGeom>
          </p:spPr>
          <p:txBody>
            <a:bodyPr anchor="ctr" rtlCol="false" tIns="50800" lIns="50800" bIns="50800" rIns="50800"/>
            <a:lstStyle/>
            <a:p>
              <a:pPr algn="ctr">
                <a:lnSpc>
                  <a:spcPts val="2940"/>
                </a:lnSpc>
              </a:pPr>
            </a:p>
          </p:txBody>
        </p:sp>
      </p:grpSp>
      <p:sp>
        <p:nvSpPr>
          <p:cNvPr name="TextBox 12" id="12"/>
          <p:cNvSpPr txBox="true"/>
          <p:nvPr/>
        </p:nvSpPr>
        <p:spPr>
          <a:xfrm rot="0">
            <a:off x="1297757" y="2427039"/>
            <a:ext cx="15184705" cy="530860"/>
          </a:xfrm>
          <a:prstGeom prst="rect">
            <a:avLst/>
          </a:prstGeom>
        </p:spPr>
        <p:txBody>
          <a:bodyPr anchor="t" rtlCol="false" tIns="0" lIns="0" bIns="0" rIns="0">
            <a:spAutoFit/>
          </a:bodyPr>
          <a:lstStyle/>
          <a:p>
            <a:pPr algn="l" marL="0" indent="0" lvl="0">
              <a:lnSpc>
                <a:spcPts val="4160"/>
              </a:lnSpc>
              <a:spcBef>
                <a:spcPct val="0"/>
              </a:spcBef>
            </a:pPr>
            <a:r>
              <a:rPr lang="en-US" b="true" sz="3200">
                <a:solidFill>
                  <a:srgbClr val="FFFFFF"/>
                </a:solidFill>
                <a:latin typeface="Roboto Bold"/>
                <a:ea typeface="Roboto Bold"/>
                <a:cs typeface="Roboto Bold"/>
                <a:sym typeface="Roboto Bold"/>
              </a:rPr>
              <a:t>Chọn lọc đặc trưng (Featu</a:t>
            </a:r>
            <a:r>
              <a:rPr lang="en-US" b="true" sz="3200" strike="noStrike" u="none">
                <a:solidFill>
                  <a:srgbClr val="FFFFFF"/>
                </a:solidFill>
                <a:latin typeface="Roboto Bold"/>
                <a:ea typeface="Roboto Bold"/>
                <a:cs typeface="Roboto Bold"/>
                <a:sym typeface="Roboto Bold"/>
              </a:rPr>
              <a:t>re Selection):</a:t>
            </a:r>
          </a:p>
        </p:txBody>
      </p:sp>
      <p:sp>
        <p:nvSpPr>
          <p:cNvPr name="TextBox 13" id="13"/>
          <p:cNvSpPr txBox="true"/>
          <p:nvPr/>
        </p:nvSpPr>
        <p:spPr>
          <a:xfrm rot="0">
            <a:off x="1325458" y="3227787"/>
            <a:ext cx="15302558" cy="1417320"/>
          </a:xfrm>
          <a:prstGeom prst="rect">
            <a:avLst/>
          </a:prstGeom>
        </p:spPr>
        <p:txBody>
          <a:bodyPr anchor="t" rtlCol="false" tIns="0" lIns="0" bIns="0" rIns="0">
            <a:spAutoFit/>
          </a:bodyPr>
          <a:lstStyle/>
          <a:p>
            <a:pPr algn="just">
              <a:lnSpc>
                <a:spcPts val="3779"/>
              </a:lnSpc>
              <a:spcBef>
                <a:spcPct val="0"/>
              </a:spcBef>
            </a:pPr>
            <a:r>
              <a:rPr lang="en-US" sz="2699" strike="noStrike" u="none">
                <a:solidFill>
                  <a:srgbClr val="FFFFFF"/>
                </a:solidFill>
                <a:latin typeface="Roboto"/>
                <a:ea typeface="Roboto"/>
                <a:cs typeface="Roboto"/>
                <a:sym typeface="Roboto"/>
              </a:rPr>
              <a:t>Phát hiện các đặc trưng có tương quan cao (∣r∣&gt;0.8) để loại bỏ, tránh hiện tượng đa cộng tuyến trong mô hình hồi quy.</a:t>
            </a:r>
          </a:p>
          <a:p>
            <a:pPr algn="just" marL="582927" indent="-291463" lvl="1">
              <a:lnSpc>
                <a:spcPts val="3779"/>
              </a:lnSpc>
              <a:spcBef>
                <a:spcPct val="0"/>
              </a:spcBef>
              <a:buFont typeface="Arial"/>
              <a:buChar char="•"/>
            </a:pPr>
            <a:r>
              <a:rPr lang="en-US" sz="2699" strike="noStrike" u="none">
                <a:solidFill>
                  <a:srgbClr val="FFFFFF"/>
                </a:solidFill>
                <a:latin typeface="Roboto"/>
                <a:ea typeface="Roboto"/>
                <a:cs typeface="Roboto"/>
                <a:sym typeface="Roboto"/>
              </a:rPr>
              <a:t>Ví dụ: Trong dự đoán giá nhà, nếu diện tích và số phòng ngủ có r = 0.9 , có thể loại bỏ một biến.</a:t>
            </a:r>
          </a:p>
        </p:txBody>
      </p:sp>
      <p:sp>
        <p:nvSpPr>
          <p:cNvPr name="TextBox 14" id="14"/>
          <p:cNvSpPr txBox="true"/>
          <p:nvPr/>
        </p:nvSpPr>
        <p:spPr>
          <a:xfrm rot="0">
            <a:off x="10690821" y="6095843"/>
            <a:ext cx="5791640" cy="530860"/>
          </a:xfrm>
          <a:prstGeom prst="rect">
            <a:avLst/>
          </a:prstGeom>
        </p:spPr>
        <p:txBody>
          <a:bodyPr anchor="t" rtlCol="false" tIns="0" lIns="0" bIns="0" rIns="0">
            <a:spAutoFit/>
          </a:bodyPr>
          <a:lstStyle/>
          <a:p>
            <a:pPr algn="just">
              <a:lnSpc>
                <a:spcPts val="4160"/>
              </a:lnSpc>
              <a:spcBef>
                <a:spcPct val="0"/>
              </a:spcBef>
            </a:pPr>
            <a:r>
              <a:rPr lang="en-US" b="true" sz="3200">
                <a:solidFill>
                  <a:srgbClr val="FFFFFF"/>
                </a:solidFill>
                <a:latin typeface="Roboto Bold"/>
                <a:ea typeface="Roboto Bold"/>
                <a:cs typeface="Roboto Bold"/>
                <a:sym typeface="Roboto Bold"/>
              </a:rPr>
              <a:t>Đ</a:t>
            </a:r>
            <a:r>
              <a:rPr lang="en-US" b="true" sz="3200" strike="noStrike" u="none">
                <a:solidFill>
                  <a:srgbClr val="FFFFFF"/>
                </a:solidFill>
                <a:latin typeface="Roboto Bold"/>
                <a:ea typeface="Roboto Bold"/>
                <a:cs typeface="Roboto Bold"/>
                <a:sym typeface="Roboto Bold"/>
              </a:rPr>
              <a:t>o lường sự tương đồng:</a:t>
            </a:r>
          </a:p>
        </p:txBody>
      </p:sp>
      <p:sp>
        <p:nvSpPr>
          <p:cNvPr name="TextBox 15" id="15"/>
          <p:cNvSpPr txBox="true"/>
          <p:nvPr/>
        </p:nvSpPr>
        <p:spPr>
          <a:xfrm rot="0">
            <a:off x="10690821" y="6825633"/>
            <a:ext cx="5909494" cy="2050416"/>
          </a:xfrm>
          <a:prstGeom prst="rect">
            <a:avLst/>
          </a:prstGeom>
        </p:spPr>
        <p:txBody>
          <a:bodyPr anchor="t" rtlCol="false" tIns="0" lIns="0" bIns="0" rIns="0">
            <a:spAutoFit/>
          </a:bodyPr>
          <a:lstStyle/>
          <a:p>
            <a:pPr algn="l">
              <a:lnSpc>
                <a:spcPts val="4059"/>
              </a:lnSpc>
              <a:spcBef>
                <a:spcPct val="0"/>
              </a:spcBef>
            </a:pPr>
            <a:r>
              <a:rPr lang="en-US" sz="2899">
                <a:solidFill>
                  <a:srgbClr val="FFFFFF"/>
                </a:solidFill>
                <a:latin typeface="Roboto"/>
                <a:ea typeface="Roboto"/>
                <a:cs typeface="Roboto"/>
                <a:sym typeface="Roboto"/>
              </a:rPr>
              <a:t>Sử</a:t>
            </a:r>
            <a:r>
              <a:rPr lang="en-US" sz="2899" strike="noStrike" u="none">
                <a:solidFill>
                  <a:srgbClr val="FFFFFF"/>
                </a:solidFill>
                <a:latin typeface="Roboto"/>
                <a:ea typeface="Roboto"/>
                <a:cs typeface="Roboto"/>
                <a:sym typeface="Roboto"/>
              </a:rPr>
              <a:t> dụng trong phân cụm hoặc phân loại để so sánh độ tương đồng giữa các đối tượng dữ liệu.</a:t>
            </a:r>
          </a:p>
          <a:p>
            <a:pPr algn="l" marL="0" indent="0" lvl="1">
              <a:lnSpc>
                <a:spcPts val="4059"/>
              </a:lnSpc>
              <a:spcBef>
                <a:spcPct val="0"/>
              </a:spcBef>
            </a:pPr>
          </a:p>
        </p:txBody>
      </p:sp>
      <p:sp>
        <p:nvSpPr>
          <p:cNvPr name="TextBox 16" id="16"/>
          <p:cNvSpPr txBox="true"/>
          <p:nvPr/>
        </p:nvSpPr>
        <p:spPr>
          <a:xfrm rot="0">
            <a:off x="1471013" y="6095843"/>
            <a:ext cx="6896148" cy="530860"/>
          </a:xfrm>
          <a:prstGeom prst="rect">
            <a:avLst/>
          </a:prstGeom>
        </p:spPr>
        <p:txBody>
          <a:bodyPr anchor="t" rtlCol="false" tIns="0" lIns="0" bIns="0" rIns="0">
            <a:spAutoFit/>
          </a:bodyPr>
          <a:lstStyle/>
          <a:p>
            <a:pPr algn="just" marL="0" indent="0" lvl="0">
              <a:lnSpc>
                <a:spcPts val="4160"/>
              </a:lnSpc>
              <a:spcBef>
                <a:spcPct val="0"/>
              </a:spcBef>
            </a:pPr>
            <a:r>
              <a:rPr lang="en-US" b="true" sz="3200">
                <a:solidFill>
                  <a:srgbClr val="FFFFFF"/>
                </a:solidFill>
                <a:latin typeface="Roboto Bold"/>
                <a:ea typeface="Roboto Bold"/>
                <a:cs typeface="Roboto Bold"/>
                <a:sym typeface="Roboto Bold"/>
              </a:rPr>
              <a:t>Phân tí</a:t>
            </a:r>
            <a:r>
              <a:rPr lang="en-US" b="true" sz="3200" strike="noStrike" u="none">
                <a:solidFill>
                  <a:srgbClr val="FFFFFF"/>
                </a:solidFill>
                <a:latin typeface="Roboto Bold"/>
                <a:ea typeface="Roboto Bold"/>
                <a:cs typeface="Roboto Bold"/>
                <a:sym typeface="Roboto Bold"/>
              </a:rPr>
              <a:t>ch khám phá dữ liệu (EDA):</a:t>
            </a:r>
          </a:p>
        </p:txBody>
      </p:sp>
      <p:sp>
        <p:nvSpPr>
          <p:cNvPr name="TextBox 17" id="17"/>
          <p:cNvSpPr txBox="true"/>
          <p:nvPr/>
        </p:nvSpPr>
        <p:spPr>
          <a:xfrm rot="0">
            <a:off x="1297757" y="6883878"/>
            <a:ext cx="8347169" cy="2481580"/>
          </a:xfrm>
          <a:prstGeom prst="rect">
            <a:avLst/>
          </a:prstGeom>
        </p:spPr>
        <p:txBody>
          <a:bodyPr anchor="t" rtlCol="false" tIns="0" lIns="0" bIns="0" rIns="0">
            <a:spAutoFit/>
          </a:bodyPr>
          <a:lstStyle/>
          <a:p>
            <a:pPr algn="just" marL="604516" indent="-302258" lvl="1">
              <a:lnSpc>
                <a:spcPts val="3919"/>
              </a:lnSpc>
              <a:spcBef>
                <a:spcPct val="0"/>
              </a:spcBef>
              <a:buFont typeface="Arial"/>
              <a:buChar char="•"/>
            </a:pPr>
            <a:r>
              <a:rPr lang="en-US" sz="2799">
                <a:solidFill>
                  <a:srgbClr val="FFFFFF"/>
                </a:solidFill>
                <a:latin typeface="Roboto"/>
                <a:ea typeface="Roboto"/>
                <a:cs typeface="Roboto"/>
                <a:sym typeface="Roboto"/>
              </a:rPr>
              <a:t>Giúp</a:t>
            </a:r>
            <a:r>
              <a:rPr lang="en-US" sz="2799" strike="noStrike" u="none">
                <a:solidFill>
                  <a:srgbClr val="FFFFFF"/>
                </a:solidFill>
                <a:latin typeface="Roboto"/>
                <a:ea typeface="Roboto"/>
                <a:cs typeface="Roboto"/>
                <a:sym typeface="Roboto"/>
              </a:rPr>
              <a:t> hiểu mối quan hệ giữa các biến trước khi xây dựng mô hình học máy.</a:t>
            </a:r>
          </a:p>
          <a:p>
            <a:pPr algn="just" marL="604516" indent="-302258" lvl="1">
              <a:lnSpc>
                <a:spcPts val="3919"/>
              </a:lnSpc>
              <a:spcBef>
                <a:spcPct val="0"/>
              </a:spcBef>
              <a:buFont typeface="Arial"/>
              <a:buChar char="•"/>
            </a:pPr>
            <a:r>
              <a:rPr lang="en-US" sz="2799" strike="noStrike" u="none">
                <a:solidFill>
                  <a:srgbClr val="FFFFFF"/>
                </a:solidFill>
                <a:latin typeface="Roboto"/>
                <a:ea typeface="Roboto"/>
                <a:cs typeface="Roboto"/>
                <a:sym typeface="Roboto"/>
              </a:rPr>
              <a:t>Ví dụ: Kiểm tra tương quan giữa chi phí quảng cáo và doanh thu để định hướng chiến lược kinh doanh.</a:t>
            </a:r>
          </a:p>
        </p:txBody>
      </p:sp>
      <p:sp>
        <p:nvSpPr>
          <p:cNvPr name="TextBox 18" id="18"/>
          <p:cNvSpPr txBox="true"/>
          <p:nvPr/>
        </p:nvSpPr>
        <p:spPr>
          <a:xfrm rot="0">
            <a:off x="2159556" y="803595"/>
            <a:ext cx="14440759" cy="819150"/>
          </a:xfrm>
          <a:prstGeom prst="rect">
            <a:avLst/>
          </a:prstGeom>
        </p:spPr>
        <p:txBody>
          <a:bodyPr anchor="t" rtlCol="false" tIns="0" lIns="0" bIns="0" rIns="0">
            <a:spAutoFit/>
          </a:bodyPr>
          <a:lstStyle/>
          <a:p>
            <a:pPr algn="ctr">
              <a:lnSpc>
                <a:spcPts val="6000"/>
              </a:lnSpc>
            </a:pPr>
            <a:r>
              <a:rPr lang="en-US" b="true" sz="6000" spc="-252">
                <a:solidFill>
                  <a:srgbClr val="FFFFFF"/>
                </a:solidFill>
                <a:latin typeface="Roboto Bold"/>
                <a:ea typeface="Roboto Bold"/>
                <a:cs typeface="Roboto Bold"/>
                <a:sym typeface="Roboto Bold"/>
              </a:rPr>
              <a:t>Ứng Dụng Trong Khai Phá Dữ Liệu</a:t>
            </a:r>
          </a:p>
        </p:txBody>
      </p:sp>
    </p:spTree>
  </p:cSld>
  <p:clrMapOvr>
    <a:masterClrMapping/>
  </p:clrMapOvr>
  <p:transition spd="slow">
    <p:push dir="l"/>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11181094" y="-3691726"/>
            <a:ext cx="10900388" cy="10110110"/>
          </a:xfrm>
          <a:custGeom>
            <a:avLst/>
            <a:gdLst/>
            <a:ahLst/>
            <a:cxnLst/>
            <a:rect r="r" b="b" t="t" l="l"/>
            <a:pathLst>
              <a:path h="10110110" w="10900388">
                <a:moveTo>
                  <a:pt x="0" y="0"/>
                </a:moveTo>
                <a:lnTo>
                  <a:pt x="10900388" y="0"/>
                </a:lnTo>
                <a:lnTo>
                  <a:pt x="10900388" y="10110110"/>
                </a:lnTo>
                <a:lnTo>
                  <a:pt x="0" y="10110110"/>
                </a:lnTo>
                <a:lnTo>
                  <a:pt x="0" y="0"/>
                </a:lnTo>
                <a:close/>
              </a:path>
            </a:pathLst>
          </a:custGeom>
          <a:blipFill>
            <a:blip r:embed="rId2"/>
            <a:stretch>
              <a:fillRect l="0" t="0" r="0" b="0"/>
            </a:stretch>
          </a:blipFill>
          <a:ln cap="sq">
            <a:noFill/>
            <a:prstDash val="solid"/>
            <a:miter/>
          </a:ln>
        </p:spPr>
      </p:sp>
      <p:sp>
        <p:nvSpPr>
          <p:cNvPr name="Freeform 3" id="3"/>
          <p:cNvSpPr/>
          <p:nvPr/>
        </p:nvSpPr>
        <p:spPr>
          <a:xfrm flipH="false" flipV="false" rot="0">
            <a:off x="2058082" y="2593130"/>
            <a:ext cx="14171835" cy="7156777"/>
          </a:xfrm>
          <a:custGeom>
            <a:avLst/>
            <a:gdLst/>
            <a:ahLst/>
            <a:cxnLst/>
            <a:rect r="r" b="b" t="t" l="l"/>
            <a:pathLst>
              <a:path h="7156777" w="14171835">
                <a:moveTo>
                  <a:pt x="0" y="0"/>
                </a:moveTo>
                <a:lnTo>
                  <a:pt x="14171836" y="0"/>
                </a:lnTo>
                <a:lnTo>
                  <a:pt x="14171836" y="7156777"/>
                </a:lnTo>
                <a:lnTo>
                  <a:pt x="0" y="7156777"/>
                </a:lnTo>
                <a:lnTo>
                  <a:pt x="0" y="0"/>
                </a:lnTo>
                <a:close/>
              </a:path>
            </a:pathLst>
          </a:custGeom>
          <a:blipFill>
            <a:blip r:embed="rId3"/>
            <a:stretch>
              <a:fillRect l="0" t="0" r="0" b="0"/>
            </a:stretch>
          </a:blipFill>
        </p:spPr>
      </p:sp>
      <p:sp>
        <p:nvSpPr>
          <p:cNvPr name="TextBox 4" id="4"/>
          <p:cNvSpPr txBox="true"/>
          <p:nvPr/>
        </p:nvSpPr>
        <p:spPr>
          <a:xfrm rot="0">
            <a:off x="1180299" y="603885"/>
            <a:ext cx="6382738" cy="973455"/>
          </a:xfrm>
          <a:prstGeom prst="rect">
            <a:avLst/>
          </a:prstGeom>
        </p:spPr>
        <p:txBody>
          <a:bodyPr anchor="t" rtlCol="false" tIns="0" lIns="0" bIns="0" rIns="0">
            <a:spAutoFit/>
          </a:bodyPr>
          <a:lstStyle/>
          <a:p>
            <a:pPr algn="l" marL="0" indent="0" lvl="0">
              <a:lnSpc>
                <a:spcPts val="7200"/>
              </a:lnSpc>
              <a:spcBef>
                <a:spcPct val="0"/>
              </a:spcBef>
            </a:pPr>
            <a:r>
              <a:rPr lang="en-US" sz="7200">
                <a:solidFill>
                  <a:srgbClr val="FFFFFF"/>
                </a:solidFill>
                <a:latin typeface="Roboto"/>
                <a:ea typeface="Roboto"/>
                <a:cs typeface="Roboto"/>
                <a:sym typeface="Roboto"/>
              </a:rPr>
              <a:t>Ví Dụ</a:t>
            </a:r>
            <a:r>
              <a:rPr lang="en-US" sz="7200" strike="noStrike" u="none">
                <a:solidFill>
                  <a:srgbClr val="FFFFFF"/>
                </a:solidFill>
                <a:latin typeface="Roboto"/>
                <a:ea typeface="Roboto"/>
                <a:cs typeface="Roboto"/>
                <a:sym typeface="Roboto"/>
              </a:rPr>
              <a:t> Minh Họa</a:t>
            </a:r>
          </a:p>
        </p:txBody>
      </p:sp>
      <p:sp>
        <p:nvSpPr>
          <p:cNvPr name="TextBox 5" id="5"/>
          <p:cNvSpPr txBox="true"/>
          <p:nvPr/>
        </p:nvSpPr>
        <p:spPr>
          <a:xfrm rot="0">
            <a:off x="8088367" y="461010"/>
            <a:ext cx="4801195" cy="1719630"/>
          </a:xfrm>
          <a:prstGeom prst="rect">
            <a:avLst/>
          </a:prstGeom>
        </p:spPr>
        <p:txBody>
          <a:bodyPr anchor="t" rtlCol="false" tIns="0" lIns="0" bIns="0" rIns="0">
            <a:spAutoFit/>
          </a:bodyPr>
          <a:lstStyle/>
          <a:p>
            <a:pPr algn="l">
              <a:lnSpc>
                <a:spcPts val="3397"/>
              </a:lnSpc>
            </a:pPr>
            <a:r>
              <a:rPr lang="en-US" b="true" sz="2740" spc="-115">
                <a:solidFill>
                  <a:srgbClr val="FFFFFF"/>
                </a:solidFill>
                <a:latin typeface="Roboto Bold"/>
                <a:ea typeface="Roboto Bold"/>
                <a:cs typeface="Roboto Bold"/>
                <a:sym typeface="Roboto Bold"/>
              </a:rPr>
              <a:t>Dữ liệu:</a:t>
            </a:r>
          </a:p>
          <a:p>
            <a:pPr algn="l" marL="591596" indent="-295798" lvl="1">
              <a:lnSpc>
                <a:spcPts val="3397"/>
              </a:lnSpc>
              <a:buFont typeface="Arial"/>
              <a:buChar char="•"/>
            </a:pPr>
            <a:r>
              <a:rPr lang="en-US" b="true" sz="2740" spc="-115">
                <a:solidFill>
                  <a:srgbClr val="FFFFFF"/>
                </a:solidFill>
                <a:latin typeface="Roboto Bold"/>
                <a:ea typeface="Roboto Bold"/>
                <a:cs typeface="Roboto Bold"/>
                <a:sym typeface="Roboto Bold"/>
              </a:rPr>
              <a:t>Số giờ học (x): 2, 4, 6, 8, 10</a:t>
            </a:r>
          </a:p>
          <a:p>
            <a:pPr algn="l" marL="591596" indent="-295798" lvl="1">
              <a:lnSpc>
                <a:spcPts val="3397"/>
              </a:lnSpc>
              <a:buFont typeface="Arial"/>
              <a:buChar char="•"/>
            </a:pPr>
            <a:r>
              <a:rPr lang="en-US" b="true" sz="2740" spc="-115">
                <a:solidFill>
                  <a:srgbClr val="FFFFFF"/>
                </a:solidFill>
                <a:latin typeface="Roboto Bold"/>
                <a:ea typeface="Roboto Bold"/>
                <a:cs typeface="Roboto Bold"/>
                <a:sym typeface="Roboto Bold"/>
              </a:rPr>
              <a:t>Điểm thi (y): 40, 50, 65, 80, 95</a:t>
            </a:r>
          </a:p>
          <a:p>
            <a:pPr algn="l" marL="591596" indent="-295798" lvl="1">
              <a:lnSpc>
                <a:spcPts val="3397"/>
              </a:lnSpc>
              <a:buFont typeface="Arial"/>
              <a:buChar char="•"/>
            </a:pPr>
            <a:r>
              <a:rPr lang="en-US" b="true" sz="2740" spc="-115">
                <a:solidFill>
                  <a:srgbClr val="FFFFFF"/>
                </a:solidFill>
                <a:latin typeface="Roboto Bold"/>
                <a:ea typeface="Roboto Bold"/>
                <a:cs typeface="Roboto Bold"/>
                <a:sym typeface="Roboto Bold"/>
              </a:rPr>
              <a:t>n=5 (số quan sát).</a:t>
            </a:r>
          </a:p>
        </p:txBody>
      </p:sp>
      <p:sp>
        <p:nvSpPr>
          <p:cNvPr name="Freeform 6" id="6"/>
          <p:cNvSpPr/>
          <p:nvPr/>
        </p:nvSpPr>
        <p:spPr>
          <a:xfrm flipH="false" flipV="false" rot="0">
            <a:off x="8831645" y="2593130"/>
            <a:ext cx="7398273" cy="1716640"/>
          </a:xfrm>
          <a:custGeom>
            <a:avLst/>
            <a:gdLst/>
            <a:ahLst/>
            <a:cxnLst/>
            <a:rect r="r" b="b" t="t" l="l"/>
            <a:pathLst>
              <a:path h="1716640" w="7398273">
                <a:moveTo>
                  <a:pt x="0" y="0"/>
                </a:moveTo>
                <a:lnTo>
                  <a:pt x="7398273" y="0"/>
                </a:lnTo>
                <a:lnTo>
                  <a:pt x="7398273" y="1716640"/>
                </a:lnTo>
                <a:lnTo>
                  <a:pt x="0" y="1716640"/>
                </a:lnTo>
                <a:lnTo>
                  <a:pt x="0" y="0"/>
                </a:lnTo>
                <a:close/>
              </a:path>
            </a:pathLst>
          </a:custGeom>
          <a:blipFill>
            <a:blip r:embed="rId4"/>
            <a:stretch>
              <a:fillRect l="0" t="-908" r="0" b="-908"/>
            </a:stretch>
          </a:blipFill>
        </p:spPr>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DAGiLMWhvAg</dc:identifier>
  <dcterms:modified xsi:type="dcterms:W3CDTF">2011-08-01T06:04:30Z</dcterms:modified>
  <cp:revision>1</cp:revision>
  <dc:title>Copy of Gradient Minimalist Business Slides</dc:title>
</cp:coreProperties>
</file>

<file path=docProps/thumbnail.jpeg>
</file>